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49.xml" ContentType="application/vnd.openxmlformats-officedocument.presentationml.slideLayout+xml"/>
  <Override PartName="/ppt/theme/theme6.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50.xml" ContentType="application/vnd.openxmlformats-officedocument.presentationml.slideLayout+xml"/>
  <Override PartName="/ppt/theme/theme7.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style25.xml" ContentType="application/vnd.ms-office.chartstyle+xml"/>
  <Override PartName="/ppt/charts/colors25.xml" ContentType="application/vnd.ms-office.chartcolorstyle+xml"/>
  <Override PartName="/ppt/charts/style26.xml" ContentType="application/vnd.ms-office.chartstyle+xml"/>
  <Override PartName="/ppt/charts/colors26.xml" ContentType="application/vnd.ms-office.chartcolorstyle+xml"/>
  <Override PartName="/ppt/charts/style27.xml" ContentType="application/vnd.ms-office.chartstyle+xml"/>
  <Override PartName="/ppt/charts/colors27.xml" ContentType="application/vnd.ms-office.chartcolorstyle+xml"/>
  <Override PartName="/ppt/charts/style28.xml" ContentType="application/vnd.ms-office.chartstyle+xml"/>
  <Override PartName="/ppt/charts/colors28.xml" ContentType="application/vnd.ms-office.chartcolorstyle+xml"/>
  <Override PartName="/ppt/charts/style29.xml" ContentType="application/vnd.ms-office.chartstyle+xml"/>
  <Override PartName="/ppt/charts/colors29.xml" ContentType="application/vnd.ms-office.chartcolorstyle+xml"/>
  <Override PartName="/ppt/charts/style30.xml" ContentType="application/vnd.ms-office.chartstyle+xml"/>
  <Override PartName="/ppt/charts/colors30.xml" ContentType="application/vnd.ms-office.chartcolorstyle+xml"/>
  <Override PartName="/ppt/charts/style31.xml" ContentType="application/vnd.ms-office.chartstyle+xml"/>
  <Override PartName="/ppt/charts/colors31.xml" ContentType="application/vnd.ms-office.chartcolorstyle+xml"/>
  <Override PartName="/ppt/charts/style32.xml" ContentType="application/vnd.ms-office.chartstyle+xml"/>
  <Override PartName="/ppt/charts/colors32.xml" ContentType="application/vnd.ms-office.chartcolorstyle+xml"/>
  <Override PartName="/ppt/charts/style33.xml" ContentType="application/vnd.ms-office.chartstyle+xml"/>
  <Override PartName="/ppt/charts/colors33.xml" ContentType="application/vnd.ms-office.chartcolorstyle+xml"/>
  <Override PartName="/ppt/charts/style34.xml" ContentType="application/vnd.ms-office.chartstyle+xml"/>
  <Override PartName="/ppt/charts/colors34.xml" ContentType="application/vnd.ms-office.chartcolorstyle+xml"/>
  <Override PartName="/ppt/charts/style35.xml" ContentType="application/vnd.ms-office.chartstyle+xml"/>
  <Override PartName="/ppt/charts/colors35.xml" ContentType="application/vnd.ms-office.chartcolorstyle+xml"/>
  <Override PartName="/ppt/charts/style36.xml" ContentType="application/vnd.ms-office.chartstyle+xml"/>
  <Override PartName="/ppt/charts/colors36.xml" ContentType="application/vnd.ms-office.chartcolorstyle+xml"/>
  <Override PartName="/ppt/charts/style37.xml" ContentType="application/vnd.ms-office.chartstyle+xml"/>
  <Override PartName="/ppt/charts/colors37.xml" ContentType="application/vnd.ms-office.chartcolorstyle+xml"/>
  <Override PartName="/ppt/charts/style38.xml" ContentType="application/vnd.ms-office.chartstyle+xml"/>
  <Override PartName="/ppt/charts/colors38.xml" ContentType="application/vnd.ms-office.chartcolorstyle+xml"/>
  <Override PartName="/ppt/charts/style39.xml" ContentType="application/vnd.ms-office.chartstyle+xml"/>
  <Override PartName="/ppt/charts/colors39.xml" ContentType="application/vnd.ms-office.chartcolorstyle+xml"/>
  <Override PartName="/ppt/charts/style40.xml" ContentType="application/vnd.ms-office.chartstyle+xml"/>
  <Override PartName="/ppt/charts/colors40.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764" r:id="rId2"/>
    <p:sldMasterId id="2147483776" r:id="rId3"/>
    <p:sldMasterId id="2147483788" r:id="rId4"/>
    <p:sldMasterId id="2147483798" r:id="rId5"/>
    <p:sldMasterId id="2147483808" r:id="rId6"/>
    <p:sldMasterId id="2147483810" r:id="rId7"/>
  </p:sldMasterIdLst>
  <p:notesMasterIdLst>
    <p:notesMasterId r:id="rId49"/>
  </p:notesMasterIdLst>
  <p:sldIdLst>
    <p:sldId id="268" r:id="rId8"/>
    <p:sldId id="341" r:id="rId9"/>
    <p:sldId id="293" r:id="rId10"/>
    <p:sldId id="281" r:id="rId11"/>
    <p:sldId id="282" r:id="rId12"/>
    <p:sldId id="340" r:id="rId13"/>
    <p:sldId id="334" r:id="rId14"/>
    <p:sldId id="335" r:id="rId15"/>
    <p:sldId id="337" r:id="rId16"/>
    <p:sldId id="292" r:id="rId17"/>
    <p:sldId id="283" r:id="rId18"/>
    <p:sldId id="291" r:id="rId19"/>
    <p:sldId id="322" r:id="rId20"/>
    <p:sldId id="318" r:id="rId21"/>
    <p:sldId id="331" r:id="rId22"/>
    <p:sldId id="294" r:id="rId23"/>
    <p:sldId id="295" r:id="rId24"/>
    <p:sldId id="296" r:id="rId25"/>
    <p:sldId id="313" r:id="rId26"/>
    <p:sldId id="298" r:id="rId27"/>
    <p:sldId id="314" r:id="rId28"/>
    <p:sldId id="299" r:id="rId29"/>
    <p:sldId id="304" r:id="rId30"/>
    <p:sldId id="305" r:id="rId31"/>
    <p:sldId id="303" r:id="rId32"/>
    <p:sldId id="306" r:id="rId33"/>
    <p:sldId id="307" r:id="rId34"/>
    <p:sldId id="308" r:id="rId35"/>
    <p:sldId id="309" r:id="rId36"/>
    <p:sldId id="310" r:id="rId37"/>
    <p:sldId id="311" r:id="rId38"/>
    <p:sldId id="312" r:id="rId39"/>
    <p:sldId id="315" r:id="rId40"/>
    <p:sldId id="316" r:id="rId41"/>
    <p:sldId id="324" r:id="rId42"/>
    <p:sldId id="338" r:id="rId43"/>
    <p:sldId id="317" r:id="rId44"/>
    <p:sldId id="319" r:id="rId45"/>
    <p:sldId id="320" r:id="rId46"/>
    <p:sldId id="321" r:id="rId47"/>
    <p:sldId id="343" r:id="rId48"/>
  </p:sldIdLst>
  <p:sldSz cx="9144000" cy="6858000" type="screen4x3"/>
  <p:notesSz cx="6858000" cy="9144000"/>
  <p:custDataLst>
    <p:tags r:id="rId50"/>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3673">
          <p15:clr>
            <a:srgbClr val="A4A3A4"/>
          </p15:clr>
        </p15:guide>
        <p15:guide id="2" orient="horz" pos="817">
          <p15:clr>
            <a:srgbClr val="A4A3A4"/>
          </p15:clr>
        </p15:guide>
        <p15:guide id="3" pos="186">
          <p15:clr>
            <a:srgbClr val="A4A3A4"/>
          </p15:clr>
        </p15:guide>
        <p15:guide id="4" pos="5586">
          <p15:clr>
            <a:srgbClr val="A4A3A4"/>
          </p15:clr>
        </p15:guide>
        <p15:guide id="5" pos="2880">
          <p15:clr>
            <a:srgbClr val="A4A3A4"/>
          </p15:clr>
        </p15:guide>
        <p15:guide id="6" pos="3040">
          <p15:clr>
            <a:srgbClr val="A4A3A4"/>
          </p15:clr>
        </p15:guide>
        <p15:guide id="7" pos="27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F2F2F2"/>
    <a:srgbClr val="DEDEDE"/>
    <a:srgbClr val="CCCCCC"/>
    <a:srgbClr val="999999"/>
    <a:srgbClr val="666666"/>
    <a:srgbClr val="798EDF"/>
    <a:srgbClr val="F1002B"/>
    <a:srgbClr val="145D04"/>
    <a:srgbClr val="489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ys stil 1 - uthev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9631B5-78F2-41C9-869B-9F39066F8104}" styleName="Middels stil 3 - uthevin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ys stil 1 - uthev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8772" autoAdjust="0"/>
  </p:normalViewPr>
  <p:slideViewPr>
    <p:cSldViewPr snapToGrid="0" showGuides="1">
      <p:cViewPr varScale="1">
        <p:scale>
          <a:sx n="91" d="100"/>
          <a:sy n="91" d="100"/>
        </p:scale>
        <p:origin x="-858" y="-102"/>
      </p:cViewPr>
      <p:guideLst>
        <p:guide orient="horz" pos="3673"/>
        <p:guide orient="horz" pos="817"/>
        <p:guide pos="186"/>
        <p:guide pos="5586"/>
        <p:guide pos="2880"/>
        <p:guide pos="3040"/>
        <p:guide pos="271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2.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3.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4.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5.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6.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7.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8.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9.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20.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2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2.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3.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4.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25.xlsx"/></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26.xlsx"/></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Excel_Worksheet27.xlsx"/></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Excel_Worksheet28.xlsx"/></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Excel_Worksheet29.xlsx"/></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Excel_Worksheet30.xlsx"/></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Excel_Worksheet3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Excel_Worksheet32.xlsx"/></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Microsoft_Excel_Worksheet33.xlsx"/></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Excel_Worksheet34.xlsx"/></Relationships>
</file>

<file path=ppt/charts/_rels/chart3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package" Target="../embeddings/Microsoft_Excel_Worksheet35.xlsx"/></Relationships>
</file>

<file path=ppt/charts/_rels/chart3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package" Target="../embeddings/Microsoft_Excel_Worksheet36.xlsx"/></Relationships>
</file>

<file path=ppt/charts/_rels/chart3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package" Target="../embeddings/Microsoft_Excel_Worksheet37.xlsx"/></Relationships>
</file>

<file path=ppt/charts/_rels/chart36.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package" Target="../embeddings/Microsoft_Excel_Worksheet38.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39.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package" Target="../embeddings/Microsoft_Excel_Worksheet4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package" Target="../embeddings/Microsoft_Excel_Worksheet43.xlsx"/></Relationships>
</file>

<file path=ppt/charts/_rels/chart41.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package" Target="../embeddings/Microsoft_Excel_Worksheet44.xlsx"/></Relationships>
</file>

<file path=ppt/charts/_rels/chart42.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7.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8.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9.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10.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'Ark1'!$B$1</c:f>
              <c:strCache>
                <c:ptCount val="1"/>
                <c:pt idx="0">
                  <c:v>Hvor ofte de siste 12 månedene gjorde du frivillig arbeid? N=1015</c:v>
                </c:pt>
              </c:strCache>
            </c:strRef>
          </c:tx>
          <c:spPr>
            <a:solidFill>
              <a:schemeClr val="accent2"/>
            </a:solidFill>
            <a:ln>
              <a:noFill/>
            </a:ln>
            <a:effectLst/>
          </c:spPr>
          <c:invertIfNegative val="0"/>
          <c:dPt>
            <c:idx val="6"/>
            <c:invertIfNegative val="0"/>
            <c:bubble3D val="0"/>
            <c:spPr>
              <a:solidFill>
                <a:schemeClr val="tx1">
                  <a:lumMod val="20000"/>
                  <a:lumOff val="8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Ingen ganger</c:v>
                </c:pt>
                <c:pt idx="1">
                  <c:v>Noen få ganger</c:v>
                </c:pt>
                <c:pt idx="2">
                  <c:v>Ca. en gang hver tredje måned</c:v>
                </c:pt>
                <c:pt idx="3">
                  <c:v>Under 5 timer hver måned</c:v>
                </c:pt>
                <c:pt idx="4">
                  <c:v>Mellom 5 og 10 timer hver måned</c:v>
                </c:pt>
                <c:pt idx="5">
                  <c:v>Over 10 timer hver måned</c:v>
                </c:pt>
                <c:pt idx="6">
                  <c:v>Vet ikke</c:v>
                </c:pt>
              </c:strCache>
            </c:strRef>
          </c:cat>
          <c:val>
            <c:numRef>
              <c:f>'Ark1'!$B$2:$B$8</c:f>
              <c:numCache>
                <c:formatCode>0%</c:formatCode>
                <c:ptCount val="7"/>
                <c:pt idx="0">
                  <c:v>0.32</c:v>
                </c:pt>
                <c:pt idx="1">
                  <c:v>0.25</c:v>
                </c:pt>
                <c:pt idx="2">
                  <c:v>7.0000000000000007E-2</c:v>
                </c:pt>
                <c:pt idx="3">
                  <c:v>0.08</c:v>
                </c:pt>
                <c:pt idx="4">
                  <c:v>0.13</c:v>
                </c:pt>
                <c:pt idx="5">
                  <c:v>0.11</c:v>
                </c:pt>
                <c:pt idx="6">
                  <c:v>0.04</c:v>
                </c:pt>
              </c:numCache>
            </c:numRef>
          </c:val>
        </c:ser>
        <c:dLbls>
          <c:showLegendKey val="0"/>
          <c:showVal val="0"/>
          <c:showCatName val="0"/>
          <c:showSerName val="0"/>
          <c:showPercent val="0"/>
          <c:showBubbleSize val="0"/>
        </c:dLbls>
        <c:gapWidth val="219"/>
        <c:overlap val="-27"/>
        <c:axId val="221325952"/>
        <c:axId val="221376896"/>
      </c:barChart>
      <c:catAx>
        <c:axId val="22132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221376896"/>
        <c:crosses val="autoZero"/>
        <c:auto val="1"/>
        <c:lblAlgn val="ctr"/>
        <c:lblOffset val="100"/>
        <c:noMultiLvlLbl val="0"/>
      </c:catAx>
      <c:valAx>
        <c:axId val="2213768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2213259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900" b="1" i="0" u="none" strike="noStrike" kern="1200" spc="0" baseline="0" noProof="0">
                <a:solidFill>
                  <a:schemeClr val="tx1">
                    <a:lumMod val="65000"/>
                    <a:lumOff val="35000"/>
                  </a:schemeClr>
                </a:solidFill>
                <a:latin typeface="+mn-lt"/>
                <a:ea typeface="+mn-ea"/>
                <a:cs typeface="+mn-cs"/>
              </a:defRPr>
            </a:pPr>
            <a:r>
              <a:rPr lang="nb-NO" sz="900" b="1" noProof="0" dirty="0" smtClean="0"/>
              <a:t>Lokalmiljø og bosted </a:t>
            </a:r>
            <a:endParaRPr lang="nb-NO" sz="900" b="1" noProof="0" dirty="0"/>
          </a:p>
        </c:rich>
      </c:tx>
      <c:layout/>
      <c:overlay val="0"/>
      <c:spPr>
        <a:noFill/>
        <a:ln>
          <a:noFill/>
        </a:ln>
        <a:effectLst/>
      </c:spPr>
    </c:title>
    <c:autoTitleDeleted val="0"/>
    <c:plotArea>
      <c:layout/>
      <c:pieChart>
        <c:varyColors val="1"/>
        <c:ser>
          <c:idx val="0"/>
          <c:order val="0"/>
          <c:tx>
            <c:strRef>
              <c:f>'Ark1'!$B$1</c:f>
              <c:strCache>
                <c:ptCount val="1"/>
                <c:pt idx="0">
                  <c:v>Salg</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'Ark1'!$A$2:$A$5</c:f>
              <c:strCache>
                <c:ptCount val="4"/>
                <c:pt idx="0">
                  <c:v>Ja, jeg er medlem</c:v>
                </c:pt>
                <c:pt idx="1">
                  <c:v>Nei, jeg er ikke medlem, men andre i familien/ husstanden er det</c:v>
                </c:pt>
                <c:pt idx="2">
                  <c:v>Nei, verken jeg eller andre i familien/ husstanden er medlem</c:v>
                </c:pt>
                <c:pt idx="3">
                  <c:v>Vet ikke</c:v>
                </c:pt>
              </c:strCache>
            </c:strRef>
          </c:cat>
          <c:val>
            <c:numRef>
              <c:f>'Ark1'!$B$2:$B$5</c:f>
              <c:numCache>
                <c:formatCode>0%</c:formatCode>
                <c:ptCount val="4"/>
                <c:pt idx="0">
                  <c:v>0.62</c:v>
                </c:pt>
                <c:pt idx="1">
                  <c:v>0.11</c:v>
                </c:pt>
                <c:pt idx="2">
                  <c:v>0.26</c:v>
                </c:pt>
                <c:pt idx="3">
                  <c:v>0.02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900" b="1" i="0" u="none" strike="noStrike" kern="1200" spc="0" baseline="0" noProof="0">
                <a:solidFill>
                  <a:schemeClr val="tx1">
                    <a:lumMod val="65000"/>
                    <a:lumOff val="35000"/>
                  </a:schemeClr>
                </a:solidFill>
                <a:latin typeface="+mn-lt"/>
                <a:ea typeface="+mn-ea"/>
                <a:cs typeface="+mn-cs"/>
              </a:defRPr>
            </a:pPr>
            <a:r>
              <a:rPr lang="nb-NO" sz="900" b="1" noProof="0" dirty="0" smtClean="0"/>
              <a:t>Politikk- og interesse-organisasjoner</a:t>
            </a:r>
            <a:endParaRPr lang="nb-NO" sz="900" b="1" noProof="0" dirty="0"/>
          </a:p>
        </c:rich>
      </c:tx>
      <c:layout/>
      <c:overlay val="0"/>
      <c:spPr>
        <a:noFill/>
        <a:ln>
          <a:noFill/>
        </a:ln>
        <a:effectLst/>
      </c:spPr>
    </c:title>
    <c:autoTitleDeleted val="0"/>
    <c:plotArea>
      <c:layout/>
      <c:pieChart>
        <c:varyColors val="1"/>
        <c:ser>
          <c:idx val="0"/>
          <c:order val="0"/>
          <c:tx>
            <c:strRef>
              <c:f>'Ark1'!$B$1</c:f>
              <c:strCache>
                <c:ptCount val="1"/>
                <c:pt idx="0">
                  <c:v>Salg</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'Ark1'!$A$2:$A$5</c:f>
              <c:strCache>
                <c:ptCount val="4"/>
                <c:pt idx="0">
                  <c:v>Ja, jeg er medlem</c:v>
                </c:pt>
                <c:pt idx="1">
                  <c:v>Nei, jeg er ikke medlem, men andre i familien/ husstanden er det</c:v>
                </c:pt>
                <c:pt idx="2">
                  <c:v>Nei, verken jeg eller andre i familien/ husstanden er medlem</c:v>
                </c:pt>
                <c:pt idx="3">
                  <c:v>Vet ikke</c:v>
                </c:pt>
              </c:strCache>
            </c:strRef>
          </c:cat>
          <c:val>
            <c:numRef>
              <c:f>'Ark1'!$B$2:$B$5</c:f>
              <c:numCache>
                <c:formatCode>0%</c:formatCode>
                <c:ptCount val="4"/>
                <c:pt idx="0">
                  <c:v>0.9</c:v>
                </c:pt>
                <c:pt idx="1">
                  <c:v>0.02</c:v>
                </c:pt>
                <c:pt idx="2">
                  <c:v>0.08</c:v>
                </c:pt>
                <c:pt idx="3">
                  <c:v>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900" b="1" i="0" u="none" strike="noStrike" kern="1200" spc="0" baseline="0" noProof="0">
                <a:solidFill>
                  <a:schemeClr val="tx1">
                    <a:lumMod val="65000"/>
                    <a:lumOff val="35000"/>
                  </a:schemeClr>
                </a:solidFill>
                <a:latin typeface="+mn-lt"/>
                <a:ea typeface="+mn-ea"/>
                <a:cs typeface="+mn-cs"/>
              </a:defRPr>
            </a:pPr>
            <a:r>
              <a:rPr lang="nb-NO" sz="900" b="1" noProof="0" dirty="0" smtClean="0"/>
              <a:t>Internasjonale organisasjoner</a:t>
            </a:r>
            <a:endParaRPr lang="nb-NO" sz="900" b="1" noProof="0" dirty="0"/>
          </a:p>
        </c:rich>
      </c:tx>
      <c:layout/>
      <c:overlay val="0"/>
      <c:spPr>
        <a:noFill/>
        <a:ln>
          <a:noFill/>
        </a:ln>
        <a:effectLst/>
      </c:spPr>
    </c:title>
    <c:autoTitleDeleted val="0"/>
    <c:plotArea>
      <c:layout/>
      <c:pieChart>
        <c:varyColors val="1"/>
        <c:ser>
          <c:idx val="0"/>
          <c:order val="0"/>
          <c:tx>
            <c:strRef>
              <c:f>'Ark1'!$B$1</c:f>
              <c:strCache>
                <c:ptCount val="1"/>
                <c:pt idx="0">
                  <c:v>Salg</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'Ark1'!$A$2:$A$5</c:f>
              <c:strCache>
                <c:ptCount val="4"/>
                <c:pt idx="0">
                  <c:v>Ja, jeg er medlem</c:v>
                </c:pt>
                <c:pt idx="1">
                  <c:v>Nei, jeg er ikke medlem, men andre i familien/ husstanden er det</c:v>
                </c:pt>
                <c:pt idx="2">
                  <c:v>Nei, verken jeg eller andre i familien/ husstanden er medlem</c:v>
                </c:pt>
                <c:pt idx="3">
                  <c:v>Vet ikke</c:v>
                </c:pt>
              </c:strCache>
            </c:strRef>
          </c:cat>
          <c:val>
            <c:numRef>
              <c:f>'Ark1'!$B$2:$B$5</c:f>
              <c:numCache>
                <c:formatCode>0%</c:formatCode>
                <c:ptCount val="4"/>
                <c:pt idx="0">
                  <c:v>0.75</c:v>
                </c:pt>
                <c:pt idx="1">
                  <c:v>0.06</c:v>
                </c:pt>
                <c:pt idx="2">
                  <c:v>0.17</c:v>
                </c:pt>
                <c:pt idx="3">
                  <c:v>0.02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900" b="1" i="0" u="none" strike="noStrike" kern="1200" spc="0" baseline="0" noProof="0">
                <a:solidFill>
                  <a:schemeClr val="tx1">
                    <a:lumMod val="65000"/>
                    <a:lumOff val="35000"/>
                  </a:schemeClr>
                </a:solidFill>
                <a:latin typeface="+mn-lt"/>
                <a:ea typeface="+mn-ea"/>
                <a:cs typeface="+mn-cs"/>
              </a:defRPr>
            </a:pPr>
            <a:r>
              <a:rPr lang="nb-NO" sz="900" b="1" noProof="0" dirty="0" smtClean="0"/>
              <a:t>Religiøse organisasjoner</a:t>
            </a:r>
            <a:endParaRPr lang="nb-NO" sz="900" b="1" noProof="0" dirty="0"/>
          </a:p>
        </c:rich>
      </c:tx>
      <c:layout/>
      <c:overlay val="0"/>
      <c:spPr>
        <a:noFill/>
        <a:ln>
          <a:noFill/>
        </a:ln>
        <a:effectLst/>
      </c:spPr>
    </c:title>
    <c:autoTitleDeleted val="0"/>
    <c:plotArea>
      <c:layout/>
      <c:pieChart>
        <c:varyColors val="1"/>
        <c:ser>
          <c:idx val="0"/>
          <c:order val="0"/>
          <c:tx>
            <c:strRef>
              <c:f>'Ark1'!$B$1</c:f>
              <c:strCache>
                <c:ptCount val="1"/>
                <c:pt idx="0">
                  <c:v>Salg</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'Ark1'!$A$2:$A$5</c:f>
              <c:strCache>
                <c:ptCount val="4"/>
                <c:pt idx="0">
                  <c:v>Ja, jeg er medlem</c:v>
                </c:pt>
                <c:pt idx="1">
                  <c:v>Nei, jeg er ikke medlem, men andre i familien/ husstanden er det</c:v>
                </c:pt>
                <c:pt idx="2">
                  <c:v>Nei, verken jeg eller andre i familien/ husstanden er medlem</c:v>
                </c:pt>
                <c:pt idx="3">
                  <c:v>Vet ikke</c:v>
                </c:pt>
              </c:strCache>
            </c:strRef>
          </c:cat>
          <c:val>
            <c:numRef>
              <c:f>'Ark1'!$B$2:$B$5</c:f>
              <c:numCache>
                <c:formatCode>0%</c:formatCode>
                <c:ptCount val="4"/>
                <c:pt idx="0">
                  <c:v>0.76</c:v>
                </c:pt>
                <c:pt idx="1">
                  <c:v>0.04</c:v>
                </c:pt>
                <c:pt idx="2">
                  <c:v>0.15</c:v>
                </c:pt>
                <c:pt idx="3">
                  <c:v>0.04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900" b="1" i="0" u="none" strike="noStrike" kern="1200" spc="0" baseline="0" noProof="0">
                <a:solidFill>
                  <a:schemeClr val="tx1">
                    <a:lumMod val="65000"/>
                    <a:lumOff val="35000"/>
                  </a:schemeClr>
                </a:solidFill>
                <a:latin typeface="+mn-lt"/>
                <a:ea typeface="+mn-ea"/>
                <a:cs typeface="+mn-cs"/>
              </a:defRPr>
            </a:pPr>
            <a:r>
              <a:rPr lang="nb-NO" sz="900" b="1" noProof="0" dirty="0" smtClean="0"/>
              <a:t>Yrkes-, bransje- og fagforeninger</a:t>
            </a:r>
            <a:endParaRPr lang="nb-NO" sz="900" b="1" noProof="0" dirty="0"/>
          </a:p>
        </c:rich>
      </c:tx>
      <c:layout/>
      <c:overlay val="0"/>
      <c:spPr>
        <a:noFill/>
        <a:ln>
          <a:noFill/>
        </a:ln>
        <a:effectLst/>
      </c:spPr>
    </c:title>
    <c:autoTitleDeleted val="0"/>
    <c:plotArea>
      <c:layout/>
      <c:pieChart>
        <c:varyColors val="1"/>
        <c:ser>
          <c:idx val="0"/>
          <c:order val="0"/>
          <c:tx>
            <c:strRef>
              <c:f>'Ark1'!$B$1</c:f>
              <c:strCache>
                <c:ptCount val="1"/>
                <c:pt idx="0">
                  <c:v>Salg</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'Ark1'!$A$2:$A$5</c:f>
              <c:strCache>
                <c:ptCount val="4"/>
                <c:pt idx="0">
                  <c:v>Ja, jeg er medlem</c:v>
                </c:pt>
                <c:pt idx="1">
                  <c:v>Nei, jeg er ikke medlem, men andre i familien/ husstanden er det</c:v>
                </c:pt>
                <c:pt idx="2">
                  <c:v>Nei, verken jeg eller andre i familien/ husstanden er medlem</c:v>
                </c:pt>
                <c:pt idx="3">
                  <c:v>Vet ikke</c:v>
                </c:pt>
              </c:strCache>
            </c:strRef>
          </c:cat>
          <c:val>
            <c:numRef>
              <c:f>'Ark1'!$B$2:$B$5</c:f>
              <c:numCache>
                <c:formatCode>0%</c:formatCode>
                <c:ptCount val="4"/>
                <c:pt idx="0">
                  <c:v>0.71</c:v>
                </c:pt>
                <c:pt idx="1">
                  <c:v>0.03</c:v>
                </c:pt>
                <c:pt idx="2">
                  <c:v>0.24</c:v>
                </c:pt>
                <c:pt idx="3">
                  <c:v>0.02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Vet ikke</c:v>
                </c:pt>
                <c:pt idx="1">
                  <c:v>Det er godt for min egen fysiske og psykiske helse </c:v>
                </c:pt>
                <c:pt idx="2">
                  <c:v>Jeg brenner for en sak eller aktivitet </c:v>
                </c:pt>
                <c:pt idx="3">
                  <c:v>Jeg føler en forpliktelse til å stille opp </c:v>
                </c:pt>
                <c:pt idx="4">
                  <c:v>Frivilligheten har en verdi for samfunnet som jeg vil støtte opp om </c:v>
                </c:pt>
                <c:pt idx="5">
                  <c:v>Jeg vil lære noe nytt/ bli utfordret </c:v>
                </c:pt>
                <c:pt idx="6">
                  <c:v>Det gir god arbeidserfaring/ser bra ut på CV-en </c:v>
                </c:pt>
                <c:pt idx="7">
                  <c:v>Jeg vil være til nytte/bidra med noe </c:v>
                </c:pt>
                <c:pt idx="8">
                  <c:v>Det er sosialt og en anledning til å bli kjent med lokalmiljøet </c:v>
                </c:pt>
              </c:strCache>
            </c:strRef>
          </c:cat>
          <c:val>
            <c:numRef>
              <c:f>'Ark1'!$B$2:$B$10</c:f>
              <c:numCache>
                <c:formatCode>0%</c:formatCode>
                <c:ptCount val="9"/>
                <c:pt idx="0">
                  <c:v>0.04</c:v>
                </c:pt>
                <c:pt idx="1">
                  <c:v>0.11</c:v>
                </c:pt>
                <c:pt idx="2">
                  <c:v>0.2</c:v>
                </c:pt>
                <c:pt idx="3">
                  <c:v>0.24</c:v>
                </c:pt>
                <c:pt idx="4">
                  <c:v>0.26</c:v>
                </c:pt>
                <c:pt idx="5">
                  <c:v>0.31</c:v>
                </c:pt>
                <c:pt idx="6">
                  <c:v>0.33</c:v>
                </c:pt>
                <c:pt idx="7">
                  <c:v>0.43</c:v>
                </c:pt>
                <c:pt idx="8">
                  <c:v>0.46</c:v>
                </c:pt>
              </c:numCache>
            </c:numRef>
          </c:val>
        </c:ser>
        <c:dLbls>
          <c:showLegendKey val="0"/>
          <c:showVal val="0"/>
          <c:showCatName val="0"/>
          <c:showSerName val="0"/>
          <c:showPercent val="0"/>
          <c:showBubbleSize val="0"/>
        </c:dLbls>
        <c:gapWidth val="219"/>
        <c:axId val="209527552"/>
        <c:axId val="209529088"/>
      </c:barChart>
      <c:catAx>
        <c:axId val="209527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09529088"/>
        <c:crosses val="autoZero"/>
        <c:auto val="1"/>
        <c:lblAlgn val="ctr"/>
        <c:lblOffset val="100"/>
        <c:noMultiLvlLbl val="0"/>
      </c:catAx>
      <c:valAx>
        <c:axId val="209529088"/>
        <c:scaling>
          <c:orientation val="minMax"/>
          <c:max val="0.60000000000000009"/>
        </c:scaling>
        <c:delete val="1"/>
        <c:axPos val="b"/>
        <c:numFmt formatCode="0%" sourceLinked="1"/>
        <c:majorTickMark val="out"/>
        <c:minorTickMark val="none"/>
        <c:tickLblPos val="nextTo"/>
        <c:crossAx val="2095275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Vet ikke </c:v>
                </c:pt>
                <c:pt idx="1">
                  <c:v>Jeg må få slippe å gjøre rutinepregede oppgaver </c:v>
                </c:pt>
                <c:pt idx="2">
                  <c:v>Jeg må ha motiverende ledere </c:v>
                </c:pt>
                <c:pt idx="3">
                  <c:v>Jeg må ha klare oppgaver og aktiviteten må være godt organisert </c:v>
                </c:pt>
                <c:pt idx="4">
                  <c:v>Jeg må få bruke min kompetanse </c:v>
                </c:pt>
                <c:pt idx="5">
                  <c:v>Jeg må selv ha kontroll på hvor mye tid og energi jeg skal bruke </c:v>
                </c:pt>
                <c:pt idx="6">
                  <c:v>Jeg må kunne påvirke organisasjonen/aktiviteten jeg engasjerer meg i </c:v>
                </c:pt>
              </c:strCache>
            </c:strRef>
          </c:cat>
          <c:val>
            <c:numRef>
              <c:f>'Ark1'!$B$2:$B$8</c:f>
              <c:numCache>
                <c:formatCode>0%</c:formatCode>
                <c:ptCount val="7"/>
                <c:pt idx="0">
                  <c:v>0.05</c:v>
                </c:pt>
                <c:pt idx="1">
                  <c:v>0.09</c:v>
                </c:pt>
                <c:pt idx="2">
                  <c:v>0.22</c:v>
                </c:pt>
                <c:pt idx="3">
                  <c:v>0.39</c:v>
                </c:pt>
                <c:pt idx="4">
                  <c:v>0.39</c:v>
                </c:pt>
                <c:pt idx="5">
                  <c:v>0.42</c:v>
                </c:pt>
                <c:pt idx="6">
                  <c:v>0.46</c:v>
                </c:pt>
              </c:numCache>
            </c:numRef>
          </c:val>
        </c:ser>
        <c:dLbls>
          <c:showLegendKey val="0"/>
          <c:showVal val="0"/>
          <c:showCatName val="0"/>
          <c:showSerName val="0"/>
          <c:showPercent val="0"/>
          <c:showBubbleSize val="0"/>
        </c:dLbls>
        <c:gapWidth val="219"/>
        <c:axId val="209565952"/>
        <c:axId val="209571840"/>
      </c:barChart>
      <c:catAx>
        <c:axId val="209565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09571840"/>
        <c:crosses val="autoZero"/>
        <c:auto val="1"/>
        <c:lblAlgn val="ctr"/>
        <c:lblOffset val="100"/>
        <c:noMultiLvlLbl val="0"/>
      </c:catAx>
      <c:valAx>
        <c:axId val="209571840"/>
        <c:scaling>
          <c:orientation val="minMax"/>
          <c:max val="0.60000000000000009"/>
        </c:scaling>
        <c:delete val="1"/>
        <c:axPos val="b"/>
        <c:numFmt formatCode="0%" sourceLinked="1"/>
        <c:majorTickMark val="out"/>
        <c:minorTickMark val="none"/>
        <c:tickLblPos val="nextTo"/>
        <c:crossAx val="2095659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Vet ikke</c:v>
                </c:pt>
                <c:pt idx="1">
                  <c:v>Det gir god arbeidserfaring/ser bra ut på CV-en </c:v>
                </c:pt>
                <c:pt idx="2">
                  <c:v>Jeg vil lære noe nytt/ bli utfordret </c:v>
                </c:pt>
                <c:pt idx="3">
                  <c:v>Jeg føler en forpliktelse til å stille opp </c:v>
                </c:pt>
                <c:pt idx="4">
                  <c:v>Det er godt for min egen fysiske og psykiske helse </c:v>
                </c:pt>
                <c:pt idx="5">
                  <c:v>Jeg brenner for en sak eller aktivitet </c:v>
                </c:pt>
                <c:pt idx="6">
                  <c:v>Jeg vil være til nytte/bidra med noe </c:v>
                </c:pt>
                <c:pt idx="7">
                  <c:v>Frivilligheten har en verdi for samfunnet som jeg vil støtte opp om </c:v>
                </c:pt>
                <c:pt idx="8">
                  <c:v>Det er sosialt og en anledning til å bli kjent med lokalmiljøet </c:v>
                </c:pt>
              </c:strCache>
            </c:strRef>
          </c:cat>
          <c:val>
            <c:numRef>
              <c:f>'Ark1'!$B$2:$B$10</c:f>
              <c:numCache>
                <c:formatCode>0%</c:formatCode>
                <c:ptCount val="9"/>
                <c:pt idx="0">
                  <c:v>0.04</c:v>
                </c:pt>
                <c:pt idx="1">
                  <c:v>0.12</c:v>
                </c:pt>
                <c:pt idx="2">
                  <c:v>0.17</c:v>
                </c:pt>
                <c:pt idx="3">
                  <c:v>0.21</c:v>
                </c:pt>
                <c:pt idx="4">
                  <c:v>0.22</c:v>
                </c:pt>
                <c:pt idx="5">
                  <c:v>0.24</c:v>
                </c:pt>
                <c:pt idx="6">
                  <c:v>0.43</c:v>
                </c:pt>
                <c:pt idx="7">
                  <c:v>0.46</c:v>
                </c:pt>
                <c:pt idx="8">
                  <c:v>0.47</c:v>
                </c:pt>
              </c:numCache>
            </c:numRef>
          </c:val>
        </c:ser>
        <c:dLbls>
          <c:showLegendKey val="0"/>
          <c:showVal val="0"/>
          <c:showCatName val="0"/>
          <c:showSerName val="0"/>
          <c:showPercent val="0"/>
          <c:showBubbleSize val="0"/>
        </c:dLbls>
        <c:gapWidth val="219"/>
        <c:axId val="209282560"/>
        <c:axId val="209284096"/>
      </c:barChart>
      <c:catAx>
        <c:axId val="20928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09284096"/>
        <c:crosses val="autoZero"/>
        <c:auto val="1"/>
        <c:lblAlgn val="ctr"/>
        <c:lblOffset val="100"/>
        <c:noMultiLvlLbl val="0"/>
      </c:catAx>
      <c:valAx>
        <c:axId val="209284096"/>
        <c:scaling>
          <c:orientation val="minMax"/>
          <c:max val="0.60000000000000009"/>
        </c:scaling>
        <c:delete val="1"/>
        <c:axPos val="b"/>
        <c:numFmt formatCode="0%" sourceLinked="1"/>
        <c:majorTickMark val="out"/>
        <c:minorTickMark val="none"/>
        <c:tickLblPos val="nextTo"/>
        <c:crossAx val="20928256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Vet ikke </c:v>
                </c:pt>
                <c:pt idx="1">
                  <c:v>Jeg må få slippe å gjøre rutinepregede oppgaver </c:v>
                </c:pt>
                <c:pt idx="2">
                  <c:v>Jeg må ha motiverende ledere </c:v>
                </c:pt>
                <c:pt idx="3">
                  <c:v>Jeg må kunne påvirke organisasjonen/aktiviteten jeg engasjerer meg i </c:v>
                </c:pt>
                <c:pt idx="4">
                  <c:v>Jeg må få bruke min kompetanse </c:v>
                </c:pt>
                <c:pt idx="5">
                  <c:v>Jeg må ha klare oppgaver og aktiviteten må være godt organisert </c:v>
                </c:pt>
                <c:pt idx="6">
                  <c:v>Jeg må selv ha kontroll på hvor mye tid og energi jeg skal bruke </c:v>
                </c:pt>
              </c:strCache>
            </c:strRef>
          </c:cat>
          <c:val>
            <c:numRef>
              <c:f>'Ark1'!$B$2:$B$8</c:f>
              <c:numCache>
                <c:formatCode>0%</c:formatCode>
                <c:ptCount val="7"/>
                <c:pt idx="0">
                  <c:v>0.08</c:v>
                </c:pt>
                <c:pt idx="1">
                  <c:v>0.05</c:v>
                </c:pt>
                <c:pt idx="2">
                  <c:v>0.2</c:v>
                </c:pt>
                <c:pt idx="3">
                  <c:v>0.37</c:v>
                </c:pt>
                <c:pt idx="4">
                  <c:v>0.37</c:v>
                </c:pt>
                <c:pt idx="5">
                  <c:v>0.42</c:v>
                </c:pt>
                <c:pt idx="6">
                  <c:v>0.5</c:v>
                </c:pt>
              </c:numCache>
            </c:numRef>
          </c:val>
        </c:ser>
        <c:dLbls>
          <c:showLegendKey val="0"/>
          <c:showVal val="0"/>
          <c:showCatName val="0"/>
          <c:showSerName val="0"/>
          <c:showPercent val="0"/>
          <c:showBubbleSize val="0"/>
        </c:dLbls>
        <c:gapWidth val="219"/>
        <c:axId val="209316864"/>
        <c:axId val="209396480"/>
      </c:barChart>
      <c:catAx>
        <c:axId val="20931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09396480"/>
        <c:crosses val="autoZero"/>
        <c:auto val="1"/>
        <c:lblAlgn val="ctr"/>
        <c:lblOffset val="100"/>
        <c:noMultiLvlLbl val="0"/>
      </c:catAx>
      <c:valAx>
        <c:axId val="209396480"/>
        <c:scaling>
          <c:orientation val="minMax"/>
          <c:max val="0.60000000000000009"/>
        </c:scaling>
        <c:delete val="1"/>
        <c:axPos val="b"/>
        <c:numFmt formatCode="0%" sourceLinked="1"/>
        <c:majorTickMark val="out"/>
        <c:minorTickMark val="none"/>
        <c:tickLblPos val="nextTo"/>
        <c:crossAx val="20931686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Vet ikke</c:v>
                </c:pt>
                <c:pt idx="1">
                  <c:v>Det gir god arbeidserfaring/ser bra ut på CV-en </c:v>
                </c:pt>
                <c:pt idx="2">
                  <c:v>Jeg vil lære noe nytt/ bli utfordret </c:v>
                </c:pt>
                <c:pt idx="3">
                  <c:v>Det er godt for min egen fysiske og psykiske helse </c:v>
                </c:pt>
                <c:pt idx="4">
                  <c:v>Jeg brenner for en sak eller aktivitet </c:v>
                </c:pt>
                <c:pt idx="5">
                  <c:v>Jeg føler en forpliktelse til å stille opp </c:v>
                </c:pt>
                <c:pt idx="6">
                  <c:v>Frivilligheten har en verdi for samfunnet som jeg vil støtte opp om </c:v>
                </c:pt>
                <c:pt idx="7">
                  <c:v>Det er sosialt og en anledning til å bli kjent med lokalmiljøet </c:v>
                </c:pt>
                <c:pt idx="8">
                  <c:v>Jeg vil være til nytte/bidra med noe </c:v>
                </c:pt>
              </c:strCache>
            </c:strRef>
          </c:cat>
          <c:val>
            <c:numRef>
              <c:f>'Ark1'!$B$2:$B$10</c:f>
              <c:numCache>
                <c:formatCode>0%</c:formatCode>
                <c:ptCount val="9"/>
                <c:pt idx="0">
                  <c:v>0.01</c:v>
                </c:pt>
                <c:pt idx="1">
                  <c:v>0.04</c:v>
                </c:pt>
                <c:pt idx="2">
                  <c:v>7.0000000000000007E-2</c:v>
                </c:pt>
                <c:pt idx="3">
                  <c:v>0.16</c:v>
                </c:pt>
                <c:pt idx="4">
                  <c:v>0.2</c:v>
                </c:pt>
                <c:pt idx="5">
                  <c:v>0.43</c:v>
                </c:pt>
                <c:pt idx="6">
                  <c:v>0.46</c:v>
                </c:pt>
                <c:pt idx="7">
                  <c:v>0.48</c:v>
                </c:pt>
                <c:pt idx="8">
                  <c:v>0.49</c:v>
                </c:pt>
              </c:numCache>
            </c:numRef>
          </c:val>
        </c:ser>
        <c:dLbls>
          <c:showLegendKey val="0"/>
          <c:showVal val="0"/>
          <c:showCatName val="0"/>
          <c:showSerName val="0"/>
          <c:showPercent val="0"/>
          <c:showBubbleSize val="0"/>
        </c:dLbls>
        <c:gapWidth val="219"/>
        <c:axId val="209511552"/>
        <c:axId val="209513088"/>
      </c:barChart>
      <c:catAx>
        <c:axId val="209511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09513088"/>
        <c:crosses val="autoZero"/>
        <c:auto val="1"/>
        <c:lblAlgn val="ctr"/>
        <c:lblOffset val="100"/>
        <c:noMultiLvlLbl val="0"/>
      </c:catAx>
      <c:valAx>
        <c:axId val="209513088"/>
        <c:scaling>
          <c:orientation val="minMax"/>
          <c:max val="0.60000000000000009"/>
        </c:scaling>
        <c:delete val="1"/>
        <c:axPos val="b"/>
        <c:numFmt formatCode="0%" sourceLinked="1"/>
        <c:majorTickMark val="out"/>
        <c:minorTickMark val="none"/>
        <c:tickLblPos val="nextTo"/>
        <c:crossAx val="2095115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'Ark1'!$A$2:$A$7</c:f>
              <c:strCache>
                <c:ptCount val="6"/>
                <c:pt idx="0">
                  <c:v>Vet ikke</c:v>
                </c:pt>
                <c:pt idx="1">
                  <c:v>80-100%</c:v>
                </c:pt>
                <c:pt idx="2">
                  <c:v>60-79%</c:v>
                </c:pt>
                <c:pt idx="3">
                  <c:v>40-59%</c:v>
                </c:pt>
                <c:pt idx="4">
                  <c:v>20-39%</c:v>
                </c:pt>
                <c:pt idx="5">
                  <c:v>0-19%</c:v>
                </c:pt>
              </c:strCache>
            </c:strRef>
          </c:cat>
          <c:val>
            <c:numRef>
              <c:f>'Ark1'!$B$2:$B$7</c:f>
              <c:numCache>
                <c:formatCode>0%</c:formatCode>
                <c:ptCount val="6"/>
                <c:pt idx="0">
                  <c:v>0.11</c:v>
                </c:pt>
                <c:pt idx="1">
                  <c:v>0.02</c:v>
                </c:pt>
                <c:pt idx="2">
                  <c:v>0.08</c:v>
                </c:pt>
                <c:pt idx="3">
                  <c:v>0.19</c:v>
                </c:pt>
                <c:pt idx="4">
                  <c:v>0.3</c:v>
                </c:pt>
                <c:pt idx="5">
                  <c:v>0.31</c:v>
                </c:pt>
              </c:numCache>
            </c:numRef>
          </c:val>
        </c:ser>
        <c:dLbls>
          <c:showLegendKey val="0"/>
          <c:showVal val="0"/>
          <c:showCatName val="0"/>
          <c:showSerName val="0"/>
          <c:showPercent val="0"/>
          <c:showBubbleSize val="0"/>
        </c:dLbls>
        <c:gapWidth val="219"/>
        <c:axId val="204733440"/>
        <c:axId val="205112064"/>
      </c:barChart>
      <c:catAx>
        <c:axId val="204733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05112064"/>
        <c:crosses val="autoZero"/>
        <c:auto val="1"/>
        <c:lblAlgn val="ctr"/>
        <c:lblOffset val="100"/>
        <c:noMultiLvlLbl val="0"/>
      </c:catAx>
      <c:valAx>
        <c:axId val="205112064"/>
        <c:scaling>
          <c:orientation val="minMax"/>
          <c:max val="1"/>
        </c:scaling>
        <c:delete val="1"/>
        <c:axPos val="b"/>
        <c:numFmt formatCode="0%" sourceLinked="1"/>
        <c:majorTickMark val="out"/>
        <c:minorTickMark val="none"/>
        <c:tickLblPos val="nextTo"/>
        <c:crossAx val="20473344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Vet ikke </c:v>
                </c:pt>
                <c:pt idx="1">
                  <c:v>Jeg må få slippe å gjøre rutinepregede oppgaver </c:v>
                </c:pt>
                <c:pt idx="2">
                  <c:v>Jeg må ha motiverende ledere </c:v>
                </c:pt>
                <c:pt idx="3">
                  <c:v>Jeg må få bruke min kompetanse </c:v>
                </c:pt>
                <c:pt idx="4">
                  <c:v>Jeg må kunne påvirke organisasjonen/aktiviteten jeg engasjerer meg i </c:v>
                </c:pt>
                <c:pt idx="5">
                  <c:v>Jeg må ha klare oppgaver og aktiviteten må være godt organisert </c:v>
                </c:pt>
                <c:pt idx="6">
                  <c:v>Jeg må selv ha kontroll på hvor mye tid og energi jeg skal bruke </c:v>
                </c:pt>
              </c:strCache>
            </c:strRef>
          </c:cat>
          <c:val>
            <c:numRef>
              <c:f>'Ark1'!$B$2:$B$8</c:f>
              <c:numCache>
                <c:formatCode>0%</c:formatCode>
                <c:ptCount val="7"/>
                <c:pt idx="0">
                  <c:v>0.1</c:v>
                </c:pt>
                <c:pt idx="1">
                  <c:v>0.05</c:v>
                </c:pt>
                <c:pt idx="2">
                  <c:v>7.0000000000000007E-2</c:v>
                </c:pt>
                <c:pt idx="3">
                  <c:v>0.28999999999999998</c:v>
                </c:pt>
                <c:pt idx="4">
                  <c:v>0.35</c:v>
                </c:pt>
                <c:pt idx="5">
                  <c:v>0.38</c:v>
                </c:pt>
                <c:pt idx="6">
                  <c:v>0.54</c:v>
                </c:pt>
              </c:numCache>
            </c:numRef>
          </c:val>
        </c:ser>
        <c:dLbls>
          <c:showLegendKey val="0"/>
          <c:showVal val="0"/>
          <c:showCatName val="0"/>
          <c:showSerName val="0"/>
          <c:showPercent val="0"/>
          <c:showBubbleSize val="0"/>
        </c:dLbls>
        <c:gapWidth val="219"/>
        <c:axId val="209681024"/>
        <c:axId val="209686912"/>
      </c:barChart>
      <c:catAx>
        <c:axId val="209681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09686912"/>
        <c:crosses val="autoZero"/>
        <c:auto val="1"/>
        <c:lblAlgn val="ctr"/>
        <c:lblOffset val="100"/>
        <c:noMultiLvlLbl val="0"/>
      </c:catAx>
      <c:valAx>
        <c:axId val="209686912"/>
        <c:scaling>
          <c:orientation val="minMax"/>
          <c:max val="0.60000000000000009"/>
        </c:scaling>
        <c:delete val="1"/>
        <c:axPos val="b"/>
        <c:numFmt formatCode="0%" sourceLinked="1"/>
        <c:majorTickMark val="out"/>
        <c:minorTickMark val="none"/>
        <c:tickLblPos val="nextTo"/>
        <c:crossAx val="20968102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Det gir god arbeidserfaring/ser bra ut på CV-en </c:v>
                </c:pt>
                <c:pt idx="1">
                  <c:v>Jeg vil lære noe nytt/ bli utfordret </c:v>
                </c:pt>
                <c:pt idx="2">
                  <c:v>Jeg føler en forpliktelse til å stille opp </c:v>
                </c:pt>
                <c:pt idx="3">
                  <c:v>Jeg brenner for en sak eller aktivitet </c:v>
                </c:pt>
                <c:pt idx="4">
                  <c:v>Det er godt for min egen fysiske og psykiske helse </c:v>
                </c:pt>
                <c:pt idx="5">
                  <c:v>Det er sosialt og en anledning til å bli kjent med lokalmiljøet </c:v>
                </c:pt>
                <c:pt idx="6">
                  <c:v>Frivilligheten har en verdi for samfunnet som jeg vil støtte opp om </c:v>
                </c:pt>
                <c:pt idx="7">
                  <c:v>Jeg vil være til nytte/bidra med noe </c:v>
                </c:pt>
              </c:strCache>
            </c:strRef>
          </c:cat>
          <c:val>
            <c:numRef>
              <c:f>'Ark1'!$B$2:$B$9</c:f>
              <c:numCache>
                <c:formatCode>0%</c:formatCode>
                <c:ptCount val="8"/>
                <c:pt idx="0">
                  <c:v>0.08</c:v>
                </c:pt>
                <c:pt idx="1">
                  <c:v>0.13</c:v>
                </c:pt>
                <c:pt idx="2">
                  <c:v>0.2</c:v>
                </c:pt>
                <c:pt idx="3">
                  <c:v>0.21</c:v>
                </c:pt>
                <c:pt idx="4">
                  <c:v>0.33</c:v>
                </c:pt>
                <c:pt idx="5">
                  <c:v>0.48</c:v>
                </c:pt>
                <c:pt idx="6">
                  <c:v>0.5</c:v>
                </c:pt>
                <c:pt idx="7">
                  <c:v>0.51</c:v>
                </c:pt>
              </c:numCache>
            </c:numRef>
          </c:val>
        </c:ser>
        <c:dLbls>
          <c:showLegendKey val="0"/>
          <c:showVal val="0"/>
          <c:showCatName val="0"/>
          <c:showSerName val="0"/>
          <c:showPercent val="0"/>
          <c:showBubbleSize val="0"/>
        </c:dLbls>
        <c:gapWidth val="219"/>
        <c:axId val="216788352"/>
        <c:axId val="216679552"/>
      </c:barChart>
      <c:catAx>
        <c:axId val="216788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6679552"/>
        <c:crosses val="autoZero"/>
        <c:auto val="1"/>
        <c:lblAlgn val="ctr"/>
        <c:lblOffset val="100"/>
        <c:noMultiLvlLbl val="0"/>
      </c:catAx>
      <c:valAx>
        <c:axId val="216679552"/>
        <c:scaling>
          <c:orientation val="minMax"/>
          <c:max val="0.60000000000000009"/>
        </c:scaling>
        <c:delete val="1"/>
        <c:axPos val="b"/>
        <c:numFmt formatCode="0%" sourceLinked="1"/>
        <c:majorTickMark val="out"/>
        <c:minorTickMark val="none"/>
        <c:tickLblPos val="nextTo"/>
        <c:crossAx val="2167883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Vet ikke </c:v>
                </c:pt>
                <c:pt idx="1">
                  <c:v>Jeg må få slippe å gjøre rutinepregede oppgaver </c:v>
                </c:pt>
                <c:pt idx="2">
                  <c:v>Jeg må ha motiverende ledere </c:v>
                </c:pt>
                <c:pt idx="3">
                  <c:v>Jeg må få bruke min kompetanse </c:v>
                </c:pt>
                <c:pt idx="4">
                  <c:v>Jeg må kunne påvirke organisasjonen/aktiviteten jeg engasjerer meg i </c:v>
                </c:pt>
                <c:pt idx="5">
                  <c:v>Jeg må ha klare oppgaver og aktiviteten må være godt organisert </c:v>
                </c:pt>
                <c:pt idx="6">
                  <c:v>Jeg må selv ha kontroll på hvor mye tid og energi jeg skal bruke </c:v>
                </c:pt>
              </c:strCache>
            </c:strRef>
          </c:cat>
          <c:val>
            <c:numRef>
              <c:f>'Ark1'!$B$2:$B$8</c:f>
              <c:numCache>
                <c:formatCode>0%</c:formatCode>
                <c:ptCount val="7"/>
                <c:pt idx="0">
                  <c:v>0.01</c:v>
                </c:pt>
                <c:pt idx="1">
                  <c:v>7.0000000000000007E-2</c:v>
                </c:pt>
                <c:pt idx="2">
                  <c:v>0.14000000000000001</c:v>
                </c:pt>
                <c:pt idx="3">
                  <c:v>0.3</c:v>
                </c:pt>
                <c:pt idx="4">
                  <c:v>0.4</c:v>
                </c:pt>
                <c:pt idx="5">
                  <c:v>0.46</c:v>
                </c:pt>
                <c:pt idx="6">
                  <c:v>0.56999999999999995</c:v>
                </c:pt>
              </c:numCache>
            </c:numRef>
          </c:val>
        </c:ser>
        <c:dLbls>
          <c:showLegendKey val="0"/>
          <c:showVal val="0"/>
          <c:showCatName val="0"/>
          <c:showSerName val="0"/>
          <c:showPercent val="0"/>
          <c:showBubbleSize val="0"/>
        </c:dLbls>
        <c:gapWidth val="219"/>
        <c:axId val="217326720"/>
        <c:axId val="217328256"/>
      </c:barChart>
      <c:catAx>
        <c:axId val="21732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7328256"/>
        <c:crosses val="autoZero"/>
        <c:auto val="1"/>
        <c:lblAlgn val="ctr"/>
        <c:lblOffset val="100"/>
        <c:noMultiLvlLbl val="0"/>
      </c:catAx>
      <c:valAx>
        <c:axId val="217328256"/>
        <c:scaling>
          <c:orientation val="minMax"/>
          <c:max val="0.8"/>
        </c:scaling>
        <c:delete val="1"/>
        <c:axPos val="b"/>
        <c:numFmt formatCode="0%" sourceLinked="1"/>
        <c:majorTickMark val="out"/>
        <c:minorTickMark val="none"/>
        <c:tickLblPos val="nextTo"/>
        <c:crossAx val="21732672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Vet ikke</c:v>
                </c:pt>
                <c:pt idx="1">
                  <c:v>Jeg føler en forpliktelse til å stille opp </c:v>
                </c:pt>
                <c:pt idx="2">
                  <c:v>Det er godt for min egen fysiske og psykiske helse </c:v>
                </c:pt>
                <c:pt idx="3">
                  <c:v>Jeg brenner for en sak eller aktivitet </c:v>
                </c:pt>
                <c:pt idx="4">
                  <c:v>Det er sosialt og en anledning til å bli kjent med lokalmiljøet </c:v>
                </c:pt>
                <c:pt idx="5">
                  <c:v>Det gir god arbeidserfaring/ser bra ut på CV-en </c:v>
                </c:pt>
                <c:pt idx="6">
                  <c:v>Jeg vil lære noe nytt/ bli utfordret </c:v>
                </c:pt>
                <c:pt idx="7">
                  <c:v>Frivilligheten har en verdi for samfunnet som jeg vil støtte opp om </c:v>
                </c:pt>
                <c:pt idx="8">
                  <c:v>Jeg vil være til nytte/bidra med noe </c:v>
                </c:pt>
              </c:strCache>
            </c:strRef>
          </c:cat>
          <c:val>
            <c:numRef>
              <c:f>'Ark1'!$B$2:$B$10</c:f>
              <c:numCache>
                <c:formatCode>0%</c:formatCode>
                <c:ptCount val="9"/>
                <c:pt idx="0">
                  <c:v>0.04</c:v>
                </c:pt>
                <c:pt idx="1">
                  <c:v>0.03</c:v>
                </c:pt>
                <c:pt idx="2">
                  <c:v>0.08</c:v>
                </c:pt>
                <c:pt idx="3">
                  <c:v>0.11</c:v>
                </c:pt>
                <c:pt idx="4">
                  <c:v>0.35</c:v>
                </c:pt>
                <c:pt idx="5">
                  <c:v>0.38</c:v>
                </c:pt>
                <c:pt idx="6">
                  <c:v>0.41</c:v>
                </c:pt>
                <c:pt idx="7">
                  <c:v>0.43</c:v>
                </c:pt>
                <c:pt idx="8">
                  <c:v>0.55000000000000004</c:v>
                </c:pt>
              </c:numCache>
            </c:numRef>
          </c:val>
        </c:ser>
        <c:dLbls>
          <c:showLegendKey val="0"/>
          <c:showVal val="0"/>
          <c:showCatName val="0"/>
          <c:showSerName val="0"/>
          <c:showPercent val="0"/>
          <c:showBubbleSize val="0"/>
        </c:dLbls>
        <c:gapWidth val="219"/>
        <c:axId val="216821760"/>
        <c:axId val="216823296"/>
      </c:barChart>
      <c:catAx>
        <c:axId val="216821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6823296"/>
        <c:crosses val="autoZero"/>
        <c:auto val="1"/>
        <c:lblAlgn val="ctr"/>
        <c:lblOffset val="100"/>
        <c:noMultiLvlLbl val="0"/>
      </c:catAx>
      <c:valAx>
        <c:axId val="216823296"/>
        <c:scaling>
          <c:orientation val="minMax"/>
          <c:max val="0.60000000000000009"/>
        </c:scaling>
        <c:delete val="1"/>
        <c:axPos val="b"/>
        <c:numFmt formatCode="0%" sourceLinked="1"/>
        <c:majorTickMark val="out"/>
        <c:minorTickMark val="none"/>
        <c:tickLblPos val="nextTo"/>
        <c:crossAx val="21682176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'Ark1'!$A$2:$A$7</c:f>
              <c:strCache>
                <c:ptCount val="6"/>
                <c:pt idx="0">
                  <c:v>Jeg må få slippe å gjøre rutinepregede oppgaver </c:v>
                </c:pt>
                <c:pt idx="1">
                  <c:v>Jeg må ha motiverende ledere </c:v>
                </c:pt>
                <c:pt idx="2">
                  <c:v>Jeg må ha klare oppgaver og aktiviteten må være godt organisert </c:v>
                </c:pt>
                <c:pt idx="3">
                  <c:v>Jeg må kunne påvirke organisasjonen/aktiviteten jeg engasjerer meg i </c:v>
                </c:pt>
                <c:pt idx="4">
                  <c:v>Jeg må selv ha kontroll på hvor mye tid og energi jeg skal bruke </c:v>
                </c:pt>
                <c:pt idx="5">
                  <c:v>Jeg må få bruke min kompetanse </c:v>
                </c:pt>
              </c:strCache>
            </c:strRef>
          </c:cat>
          <c:val>
            <c:numRef>
              <c:f>'Ark1'!$B$2:$B$7</c:f>
              <c:numCache>
                <c:formatCode>0%</c:formatCode>
                <c:ptCount val="6"/>
                <c:pt idx="0">
                  <c:v>0.03</c:v>
                </c:pt>
                <c:pt idx="1">
                  <c:v>0.09</c:v>
                </c:pt>
                <c:pt idx="2">
                  <c:v>0.37</c:v>
                </c:pt>
                <c:pt idx="3">
                  <c:v>0.42</c:v>
                </c:pt>
                <c:pt idx="4">
                  <c:v>0.45</c:v>
                </c:pt>
                <c:pt idx="5">
                  <c:v>0.61</c:v>
                </c:pt>
              </c:numCache>
            </c:numRef>
          </c:val>
        </c:ser>
        <c:dLbls>
          <c:showLegendKey val="0"/>
          <c:showVal val="0"/>
          <c:showCatName val="0"/>
          <c:showSerName val="0"/>
          <c:showPercent val="0"/>
          <c:showBubbleSize val="0"/>
        </c:dLbls>
        <c:gapWidth val="219"/>
        <c:axId val="216888448"/>
        <c:axId val="216889984"/>
      </c:barChart>
      <c:catAx>
        <c:axId val="216888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6889984"/>
        <c:crosses val="autoZero"/>
        <c:auto val="1"/>
        <c:lblAlgn val="ctr"/>
        <c:lblOffset val="100"/>
        <c:noMultiLvlLbl val="0"/>
      </c:catAx>
      <c:valAx>
        <c:axId val="216889984"/>
        <c:scaling>
          <c:orientation val="minMax"/>
          <c:max val="0.60000000000000009"/>
        </c:scaling>
        <c:delete val="1"/>
        <c:axPos val="b"/>
        <c:numFmt formatCode="0%" sourceLinked="1"/>
        <c:majorTickMark val="out"/>
        <c:minorTickMark val="none"/>
        <c:tickLblPos val="nextTo"/>
        <c:crossAx val="21688844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Det gir god arbeidserfaring/ser bra ut på CV-en </c:v>
                </c:pt>
                <c:pt idx="1">
                  <c:v>Jeg vil lære noe nytt/ bli utfordret </c:v>
                </c:pt>
                <c:pt idx="2">
                  <c:v>Det er sosialt og en anledning til å bli kjent med lokalmiljøet </c:v>
                </c:pt>
                <c:pt idx="3">
                  <c:v>Det er godt for min egen fysiske og psykiske helse </c:v>
                </c:pt>
                <c:pt idx="4">
                  <c:v>Jeg føler en forpliktelse til å stille opp </c:v>
                </c:pt>
                <c:pt idx="5">
                  <c:v>Jeg brenner for en sak eller aktivitet </c:v>
                </c:pt>
                <c:pt idx="6">
                  <c:v>Jeg vil være til nytte/bidra med noe </c:v>
                </c:pt>
                <c:pt idx="7">
                  <c:v>Frivilligheten har en verdi for samfunnet som jeg vil støtte opp om </c:v>
                </c:pt>
              </c:strCache>
            </c:strRef>
          </c:cat>
          <c:val>
            <c:numRef>
              <c:f>'Ark1'!$B$2:$B$9</c:f>
              <c:numCache>
                <c:formatCode>0%</c:formatCode>
                <c:ptCount val="8"/>
                <c:pt idx="0">
                  <c:v>0.08</c:v>
                </c:pt>
                <c:pt idx="1">
                  <c:v>0.15</c:v>
                </c:pt>
                <c:pt idx="2">
                  <c:v>0.26</c:v>
                </c:pt>
                <c:pt idx="3">
                  <c:v>0.27</c:v>
                </c:pt>
                <c:pt idx="4">
                  <c:v>0.28999999999999998</c:v>
                </c:pt>
                <c:pt idx="5">
                  <c:v>0.3</c:v>
                </c:pt>
                <c:pt idx="6">
                  <c:v>0.52</c:v>
                </c:pt>
                <c:pt idx="7">
                  <c:v>0.54</c:v>
                </c:pt>
              </c:numCache>
            </c:numRef>
          </c:val>
        </c:ser>
        <c:dLbls>
          <c:showLegendKey val="0"/>
          <c:showVal val="0"/>
          <c:showCatName val="0"/>
          <c:showSerName val="0"/>
          <c:showPercent val="0"/>
          <c:showBubbleSize val="0"/>
        </c:dLbls>
        <c:gapWidth val="219"/>
        <c:axId val="216660224"/>
        <c:axId val="217411584"/>
      </c:barChart>
      <c:catAx>
        <c:axId val="216660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7411584"/>
        <c:crosses val="autoZero"/>
        <c:auto val="1"/>
        <c:lblAlgn val="ctr"/>
        <c:lblOffset val="100"/>
        <c:noMultiLvlLbl val="0"/>
      </c:catAx>
      <c:valAx>
        <c:axId val="217411584"/>
        <c:scaling>
          <c:orientation val="minMax"/>
          <c:max val="0.60000000000000009"/>
        </c:scaling>
        <c:delete val="1"/>
        <c:axPos val="b"/>
        <c:numFmt formatCode="0%" sourceLinked="1"/>
        <c:majorTickMark val="out"/>
        <c:minorTickMark val="none"/>
        <c:tickLblPos val="nextTo"/>
        <c:crossAx val="21666022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Vet ikke </c:v>
                </c:pt>
                <c:pt idx="1">
                  <c:v>Jeg må få slippe å gjøre rutinepregede oppgaver </c:v>
                </c:pt>
                <c:pt idx="2">
                  <c:v>Jeg må ha motiverende ledere </c:v>
                </c:pt>
                <c:pt idx="3">
                  <c:v>Jeg må kunne påvirke organisasjonen/aktiviteten jeg engasjerer meg i </c:v>
                </c:pt>
                <c:pt idx="4">
                  <c:v>Jeg må ha klare oppgaver og aktiviteten må være godt organisert </c:v>
                </c:pt>
                <c:pt idx="5">
                  <c:v>Jeg må få bruke min kompetanse </c:v>
                </c:pt>
                <c:pt idx="6">
                  <c:v>Jeg må selv ha kontroll på hvor mye tid og energi jeg skal bruke </c:v>
                </c:pt>
              </c:strCache>
            </c:strRef>
          </c:cat>
          <c:val>
            <c:numRef>
              <c:f>'Ark1'!$B$2:$B$8</c:f>
              <c:numCache>
                <c:formatCode>0%</c:formatCode>
                <c:ptCount val="7"/>
                <c:pt idx="0">
                  <c:v>0.04</c:v>
                </c:pt>
                <c:pt idx="1">
                  <c:v>0.08</c:v>
                </c:pt>
                <c:pt idx="2">
                  <c:v>0.18</c:v>
                </c:pt>
                <c:pt idx="3">
                  <c:v>0.31</c:v>
                </c:pt>
                <c:pt idx="4">
                  <c:v>0.35</c:v>
                </c:pt>
                <c:pt idx="5">
                  <c:v>0.41</c:v>
                </c:pt>
                <c:pt idx="6">
                  <c:v>0.67</c:v>
                </c:pt>
              </c:numCache>
            </c:numRef>
          </c:val>
        </c:ser>
        <c:dLbls>
          <c:showLegendKey val="0"/>
          <c:showVal val="0"/>
          <c:showCatName val="0"/>
          <c:showSerName val="0"/>
          <c:showPercent val="0"/>
          <c:showBubbleSize val="0"/>
        </c:dLbls>
        <c:gapWidth val="219"/>
        <c:axId val="220106752"/>
        <c:axId val="220108288"/>
      </c:barChart>
      <c:catAx>
        <c:axId val="22010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20108288"/>
        <c:crosses val="autoZero"/>
        <c:auto val="1"/>
        <c:lblAlgn val="ctr"/>
        <c:lblOffset val="100"/>
        <c:noMultiLvlLbl val="0"/>
      </c:catAx>
      <c:valAx>
        <c:axId val="220108288"/>
        <c:scaling>
          <c:orientation val="minMax"/>
          <c:max val="0.8"/>
        </c:scaling>
        <c:delete val="1"/>
        <c:axPos val="b"/>
        <c:numFmt formatCode="0%" sourceLinked="1"/>
        <c:majorTickMark val="out"/>
        <c:minorTickMark val="none"/>
        <c:tickLblPos val="nextTo"/>
        <c:crossAx val="2201067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Vet ikke</c:v>
                </c:pt>
                <c:pt idx="1">
                  <c:v>Det gir god arbeidserfaring/ser bra ut på CV-en </c:v>
                </c:pt>
                <c:pt idx="2">
                  <c:v>Jeg vil lære noe nytt/ bli utfordret </c:v>
                </c:pt>
                <c:pt idx="3">
                  <c:v>Jeg brenner for en sak eller aktivitet </c:v>
                </c:pt>
                <c:pt idx="4">
                  <c:v>Det er godt for min egen fysiske og psykiske helse </c:v>
                </c:pt>
                <c:pt idx="5">
                  <c:v>Jeg føler en forpliktelse til å stille opp </c:v>
                </c:pt>
                <c:pt idx="6">
                  <c:v>Frivilligheten har en verdi for samfunnet som jeg vil støtte opp om </c:v>
                </c:pt>
                <c:pt idx="7">
                  <c:v>Jeg vil være til nytte/bidra med noe </c:v>
                </c:pt>
                <c:pt idx="8">
                  <c:v>Det er sosialt og en anledning til å bli kjent med lokalmiljøet </c:v>
                </c:pt>
              </c:strCache>
            </c:strRef>
          </c:cat>
          <c:val>
            <c:numRef>
              <c:f>'Ark1'!$B$2:$B$10</c:f>
              <c:numCache>
                <c:formatCode>0%</c:formatCode>
                <c:ptCount val="9"/>
                <c:pt idx="0">
                  <c:v>0.01</c:v>
                </c:pt>
                <c:pt idx="1">
                  <c:v>0.02</c:v>
                </c:pt>
                <c:pt idx="2">
                  <c:v>7.0000000000000007E-2</c:v>
                </c:pt>
                <c:pt idx="3">
                  <c:v>0.13</c:v>
                </c:pt>
                <c:pt idx="4">
                  <c:v>0.21</c:v>
                </c:pt>
                <c:pt idx="5">
                  <c:v>0.38</c:v>
                </c:pt>
                <c:pt idx="6">
                  <c:v>0.51</c:v>
                </c:pt>
                <c:pt idx="7">
                  <c:v>0.55000000000000004</c:v>
                </c:pt>
                <c:pt idx="8">
                  <c:v>0.56000000000000005</c:v>
                </c:pt>
              </c:numCache>
            </c:numRef>
          </c:val>
        </c:ser>
        <c:dLbls>
          <c:showLegendKey val="0"/>
          <c:showVal val="0"/>
          <c:showCatName val="0"/>
          <c:showSerName val="0"/>
          <c:showPercent val="0"/>
          <c:showBubbleSize val="0"/>
        </c:dLbls>
        <c:gapWidth val="219"/>
        <c:axId val="217034112"/>
        <c:axId val="217035904"/>
      </c:barChart>
      <c:catAx>
        <c:axId val="217034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7035904"/>
        <c:crosses val="autoZero"/>
        <c:auto val="1"/>
        <c:lblAlgn val="ctr"/>
        <c:lblOffset val="100"/>
        <c:noMultiLvlLbl val="0"/>
      </c:catAx>
      <c:valAx>
        <c:axId val="217035904"/>
        <c:scaling>
          <c:orientation val="minMax"/>
          <c:max val="0.60000000000000009"/>
        </c:scaling>
        <c:delete val="1"/>
        <c:axPos val="b"/>
        <c:numFmt formatCode="0%" sourceLinked="1"/>
        <c:majorTickMark val="out"/>
        <c:minorTickMark val="none"/>
        <c:tickLblPos val="nextTo"/>
        <c:crossAx val="21703411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Vet ikke </c:v>
                </c:pt>
                <c:pt idx="1">
                  <c:v>Jeg må få slippe å gjøre rutinepregede oppgaver </c:v>
                </c:pt>
                <c:pt idx="2">
                  <c:v>Jeg må ha motiverende ledere </c:v>
                </c:pt>
                <c:pt idx="3">
                  <c:v>Jeg må få bruke min kompetanse </c:v>
                </c:pt>
                <c:pt idx="4">
                  <c:v>Jeg må ha klare oppgaver og aktiviteten må være godt organisert </c:v>
                </c:pt>
                <c:pt idx="5">
                  <c:v>Jeg må kunne påvirke organisasjonen/aktiviteten jeg engasjerer meg i </c:v>
                </c:pt>
                <c:pt idx="6">
                  <c:v>Jeg må selv ha kontroll på hvor mye tid og energi jeg skal bruke </c:v>
                </c:pt>
              </c:strCache>
            </c:strRef>
          </c:cat>
          <c:val>
            <c:numRef>
              <c:f>'Ark1'!$B$2:$B$8</c:f>
              <c:numCache>
                <c:formatCode>0%</c:formatCode>
                <c:ptCount val="7"/>
                <c:pt idx="0">
                  <c:v>0.08</c:v>
                </c:pt>
                <c:pt idx="1">
                  <c:v>7.0000000000000007E-2</c:v>
                </c:pt>
                <c:pt idx="2">
                  <c:v>0.11</c:v>
                </c:pt>
                <c:pt idx="3">
                  <c:v>0.31</c:v>
                </c:pt>
                <c:pt idx="4">
                  <c:v>0.36</c:v>
                </c:pt>
                <c:pt idx="5">
                  <c:v>0.49</c:v>
                </c:pt>
                <c:pt idx="6">
                  <c:v>0.6</c:v>
                </c:pt>
              </c:numCache>
            </c:numRef>
          </c:val>
        </c:ser>
        <c:dLbls>
          <c:showLegendKey val="0"/>
          <c:showVal val="0"/>
          <c:showCatName val="0"/>
          <c:showSerName val="0"/>
          <c:showPercent val="0"/>
          <c:showBubbleSize val="0"/>
        </c:dLbls>
        <c:gapWidth val="219"/>
        <c:axId val="218555520"/>
        <c:axId val="218557056"/>
      </c:barChart>
      <c:catAx>
        <c:axId val="218555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8557056"/>
        <c:crosses val="autoZero"/>
        <c:auto val="1"/>
        <c:lblAlgn val="ctr"/>
        <c:lblOffset val="100"/>
        <c:noMultiLvlLbl val="0"/>
      </c:catAx>
      <c:valAx>
        <c:axId val="218557056"/>
        <c:scaling>
          <c:orientation val="minMax"/>
          <c:max val="0.70000000000000007"/>
        </c:scaling>
        <c:delete val="1"/>
        <c:axPos val="b"/>
        <c:numFmt formatCode="0%" sourceLinked="1"/>
        <c:majorTickMark val="out"/>
        <c:minorTickMark val="none"/>
        <c:tickLblPos val="nextTo"/>
        <c:crossAx val="21855552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Det er godt for min egen fysiske og psykiske helse </c:v>
                </c:pt>
                <c:pt idx="1">
                  <c:v>Det gir god arbeidserfaring/ser bra ut på CV-en </c:v>
                </c:pt>
                <c:pt idx="2">
                  <c:v>Jeg vil lære noe nytt/ bli utfordret </c:v>
                </c:pt>
                <c:pt idx="3">
                  <c:v>Det er sosialt og en anledning til å bli kjent med lokalmiljøet </c:v>
                </c:pt>
                <c:pt idx="4">
                  <c:v>Jeg føler en forpliktelse til å stille opp </c:v>
                </c:pt>
                <c:pt idx="5">
                  <c:v>Frivilligheten har en verdi for samfunnet som jeg vil støtte opp om </c:v>
                </c:pt>
                <c:pt idx="6">
                  <c:v>Jeg brenner for en sak eller aktivitet </c:v>
                </c:pt>
                <c:pt idx="7">
                  <c:v>Jeg vil være til nytte/bidra med noe </c:v>
                </c:pt>
              </c:strCache>
            </c:strRef>
          </c:cat>
          <c:val>
            <c:numRef>
              <c:f>'Ark1'!$B$2:$B$9</c:f>
              <c:numCache>
                <c:formatCode>0%</c:formatCode>
                <c:ptCount val="8"/>
                <c:pt idx="0">
                  <c:v>0.12</c:v>
                </c:pt>
                <c:pt idx="1">
                  <c:v>0.13</c:v>
                </c:pt>
                <c:pt idx="2">
                  <c:v>0.2</c:v>
                </c:pt>
                <c:pt idx="3">
                  <c:v>0.21</c:v>
                </c:pt>
                <c:pt idx="4">
                  <c:v>0.31</c:v>
                </c:pt>
                <c:pt idx="5">
                  <c:v>0.46</c:v>
                </c:pt>
                <c:pt idx="6">
                  <c:v>0.51</c:v>
                </c:pt>
                <c:pt idx="7">
                  <c:v>0.57999999999999996</c:v>
                </c:pt>
              </c:numCache>
            </c:numRef>
          </c:val>
        </c:ser>
        <c:dLbls>
          <c:showLegendKey val="0"/>
          <c:showVal val="0"/>
          <c:showCatName val="0"/>
          <c:showSerName val="0"/>
          <c:showPercent val="0"/>
          <c:showBubbleSize val="0"/>
        </c:dLbls>
        <c:gapWidth val="219"/>
        <c:axId val="218702208"/>
        <c:axId val="218703744"/>
      </c:barChart>
      <c:catAx>
        <c:axId val="218702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8703744"/>
        <c:crosses val="autoZero"/>
        <c:auto val="1"/>
        <c:lblAlgn val="ctr"/>
        <c:lblOffset val="100"/>
        <c:noMultiLvlLbl val="0"/>
      </c:catAx>
      <c:valAx>
        <c:axId val="218703744"/>
        <c:scaling>
          <c:orientation val="minMax"/>
          <c:max val="0.70000000000000007"/>
        </c:scaling>
        <c:delete val="1"/>
        <c:axPos val="b"/>
        <c:numFmt formatCode="0%" sourceLinked="1"/>
        <c:majorTickMark val="out"/>
        <c:minorTickMark val="none"/>
        <c:tickLblPos val="nextTo"/>
        <c:crossAx val="2187022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'Ark1'!$A$2:$A$7</c:f>
              <c:strCache>
                <c:ptCount val="6"/>
                <c:pt idx="0">
                  <c:v>Vet ikke</c:v>
                </c:pt>
                <c:pt idx="1">
                  <c:v>80-100%</c:v>
                </c:pt>
                <c:pt idx="2">
                  <c:v>60-79%</c:v>
                </c:pt>
                <c:pt idx="3">
                  <c:v>40-59%</c:v>
                </c:pt>
                <c:pt idx="4">
                  <c:v>20-39%</c:v>
                </c:pt>
                <c:pt idx="5">
                  <c:v>0-19%</c:v>
                </c:pt>
              </c:strCache>
            </c:strRef>
          </c:cat>
          <c:val>
            <c:numRef>
              <c:f>'Ark1'!$B$2:$B$7</c:f>
              <c:numCache>
                <c:formatCode>0%</c:formatCode>
                <c:ptCount val="6"/>
                <c:pt idx="0">
                  <c:v>0.06</c:v>
                </c:pt>
                <c:pt idx="1">
                  <c:v>0.01</c:v>
                </c:pt>
                <c:pt idx="2">
                  <c:v>0.11</c:v>
                </c:pt>
                <c:pt idx="3">
                  <c:v>0.25</c:v>
                </c:pt>
                <c:pt idx="4">
                  <c:v>0.38</c:v>
                </c:pt>
                <c:pt idx="5">
                  <c:v>0.19</c:v>
                </c:pt>
              </c:numCache>
            </c:numRef>
          </c:val>
        </c:ser>
        <c:dLbls>
          <c:showLegendKey val="0"/>
          <c:showVal val="0"/>
          <c:showCatName val="0"/>
          <c:showSerName val="0"/>
          <c:showPercent val="0"/>
          <c:showBubbleSize val="0"/>
        </c:dLbls>
        <c:gapWidth val="219"/>
        <c:axId val="205402880"/>
        <c:axId val="205404416"/>
      </c:barChart>
      <c:catAx>
        <c:axId val="205402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05404416"/>
        <c:crosses val="autoZero"/>
        <c:auto val="1"/>
        <c:lblAlgn val="ctr"/>
        <c:lblOffset val="100"/>
        <c:noMultiLvlLbl val="0"/>
      </c:catAx>
      <c:valAx>
        <c:axId val="205404416"/>
        <c:scaling>
          <c:orientation val="minMax"/>
          <c:max val="1"/>
        </c:scaling>
        <c:delete val="1"/>
        <c:axPos val="b"/>
        <c:numFmt formatCode="0%" sourceLinked="1"/>
        <c:majorTickMark val="out"/>
        <c:minorTickMark val="none"/>
        <c:tickLblPos val="nextTo"/>
        <c:crossAx val="20540288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Vet ikke </c:v>
                </c:pt>
                <c:pt idx="1">
                  <c:v>Jeg må få slippe å gjøre rutinepregede oppgaver </c:v>
                </c:pt>
                <c:pt idx="2">
                  <c:v>Jeg må ha klare oppgaver og aktiviteten må være godt organisert </c:v>
                </c:pt>
                <c:pt idx="3">
                  <c:v>Jeg må ha motiverende ledere </c:v>
                </c:pt>
                <c:pt idx="4">
                  <c:v>Jeg må selv ha kontroll på hvor mye tid og energi jeg skal bruke </c:v>
                </c:pt>
                <c:pt idx="5">
                  <c:v>Jeg må få bruke min kompetanse </c:v>
                </c:pt>
                <c:pt idx="6">
                  <c:v>Jeg må kunne påvirke organisasjonen/aktiviteten jeg engasjerer meg i </c:v>
                </c:pt>
              </c:strCache>
            </c:strRef>
          </c:cat>
          <c:val>
            <c:numRef>
              <c:f>'Ark1'!$B$2:$B$8</c:f>
              <c:numCache>
                <c:formatCode>0%</c:formatCode>
                <c:ptCount val="7"/>
                <c:pt idx="0">
                  <c:v>0.03</c:v>
                </c:pt>
                <c:pt idx="1">
                  <c:v>0.05</c:v>
                </c:pt>
                <c:pt idx="2">
                  <c:v>0.16</c:v>
                </c:pt>
                <c:pt idx="3">
                  <c:v>0.25</c:v>
                </c:pt>
                <c:pt idx="4">
                  <c:v>0.46</c:v>
                </c:pt>
                <c:pt idx="5">
                  <c:v>0.53</c:v>
                </c:pt>
                <c:pt idx="6">
                  <c:v>0.63</c:v>
                </c:pt>
              </c:numCache>
            </c:numRef>
          </c:val>
        </c:ser>
        <c:dLbls>
          <c:showLegendKey val="0"/>
          <c:showVal val="0"/>
          <c:showCatName val="0"/>
          <c:showSerName val="0"/>
          <c:showPercent val="0"/>
          <c:showBubbleSize val="0"/>
        </c:dLbls>
        <c:gapWidth val="219"/>
        <c:axId val="218646400"/>
        <c:axId val="218647936"/>
      </c:barChart>
      <c:catAx>
        <c:axId val="218646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8647936"/>
        <c:crosses val="autoZero"/>
        <c:auto val="1"/>
        <c:lblAlgn val="ctr"/>
        <c:lblOffset val="100"/>
        <c:noMultiLvlLbl val="0"/>
      </c:catAx>
      <c:valAx>
        <c:axId val="218647936"/>
        <c:scaling>
          <c:orientation val="minMax"/>
          <c:max val="0.8"/>
        </c:scaling>
        <c:delete val="1"/>
        <c:axPos val="b"/>
        <c:numFmt formatCode="0%" sourceLinked="1"/>
        <c:majorTickMark val="out"/>
        <c:minorTickMark val="none"/>
        <c:tickLblPos val="nextTo"/>
        <c:crossAx val="21864640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Det gir god arbeidserfaring/ser bra ut på CV-en </c:v>
                </c:pt>
                <c:pt idx="1">
                  <c:v>Det er sosialt og en anledning til å bli kjent med lokalmiljøet </c:v>
                </c:pt>
                <c:pt idx="2">
                  <c:v>Jeg føler en forpliktelse til å stille opp </c:v>
                </c:pt>
                <c:pt idx="3">
                  <c:v>Det er godt for min egen fysiske og psykiske helse </c:v>
                </c:pt>
                <c:pt idx="4">
                  <c:v>Jeg vil lære noe nytt/ bli utfordret </c:v>
                </c:pt>
                <c:pt idx="5">
                  <c:v>Jeg brenner for en sak eller aktivitet </c:v>
                </c:pt>
                <c:pt idx="6">
                  <c:v>Frivilligheten har en verdi for samfunnet som jeg vil støtte opp om </c:v>
                </c:pt>
                <c:pt idx="7">
                  <c:v>Jeg vil være til nytte/bidra med noe </c:v>
                </c:pt>
              </c:strCache>
            </c:strRef>
          </c:cat>
          <c:val>
            <c:numRef>
              <c:f>'Ark1'!$B$2:$B$9</c:f>
              <c:numCache>
                <c:formatCode>0%</c:formatCode>
                <c:ptCount val="8"/>
                <c:pt idx="0">
                  <c:v>0.09</c:v>
                </c:pt>
                <c:pt idx="1">
                  <c:v>0.19</c:v>
                </c:pt>
                <c:pt idx="2">
                  <c:v>0.2</c:v>
                </c:pt>
                <c:pt idx="3">
                  <c:v>0.22</c:v>
                </c:pt>
                <c:pt idx="4">
                  <c:v>0.24</c:v>
                </c:pt>
                <c:pt idx="5">
                  <c:v>0.37</c:v>
                </c:pt>
                <c:pt idx="6">
                  <c:v>0.53</c:v>
                </c:pt>
                <c:pt idx="7">
                  <c:v>0.72</c:v>
                </c:pt>
              </c:numCache>
            </c:numRef>
          </c:val>
        </c:ser>
        <c:dLbls>
          <c:showLegendKey val="0"/>
          <c:showVal val="0"/>
          <c:showCatName val="0"/>
          <c:showSerName val="0"/>
          <c:showPercent val="0"/>
          <c:showBubbleSize val="0"/>
        </c:dLbls>
        <c:gapWidth val="219"/>
        <c:axId val="210048128"/>
        <c:axId val="210049664"/>
      </c:barChart>
      <c:catAx>
        <c:axId val="210048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0049664"/>
        <c:crosses val="autoZero"/>
        <c:auto val="1"/>
        <c:lblAlgn val="ctr"/>
        <c:lblOffset val="100"/>
        <c:noMultiLvlLbl val="0"/>
      </c:catAx>
      <c:valAx>
        <c:axId val="210049664"/>
        <c:scaling>
          <c:orientation val="minMax"/>
          <c:max val="0.8"/>
        </c:scaling>
        <c:delete val="1"/>
        <c:axPos val="b"/>
        <c:numFmt formatCode="0%" sourceLinked="1"/>
        <c:majorTickMark val="out"/>
        <c:minorTickMark val="none"/>
        <c:tickLblPos val="nextTo"/>
        <c:crossAx val="21004812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Vet ikke </c:v>
                </c:pt>
                <c:pt idx="1">
                  <c:v>Jeg må få slippe å gjøre rutinepregede oppgaver </c:v>
                </c:pt>
                <c:pt idx="2">
                  <c:v>Jeg må ha motiverende ledere </c:v>
                </c:pt>
                <c:pt idx="3">
                  <c:v>Jeg må kunne påvirke organisasjonen/aktiviteten jeg engasjerer meg i </c:v>
                </c:pt>
                <c:pt idx="4">
                  <c:v>Jeg må få bruke min kompetanse </c:v>
                </c:pt>
                <c:pt idx="5">
                  <c:v>Jeg må ha klare oppgaver og aktiviteten må være godt organisert </c:v>
                </c:pt>
                <c:pt idx="6">
                  <c:v>Jeg må selv ha kontroll på hvor mye tid og energi jeg skal bruke </c:v>
                </c:pt>
              </c:strCache>
            </c:strRef>
          </c:cat>
          <c:val>
            <c:numRef>
              <c:f>'Ark1'!$B$2:$B$8</c:f>
              <c:numCache>
                <c:formatCode>0%</c:formatCode>
                <c:ptCount val="7"/>
                <c:pt idx="0">
                  <c:v>0.01</c:v>
                </c:pt>
                <c:pt idx="1">
                  <c:v>0.03</c:v>
                </c:pt>
                <c:pt idx="2">
                  <c:v>0.25</c:v>
                </c:pt>
                <c:pt idx="3">
                  <c:v>0.38</c:v>
                </c:pt>
                <c:pt idx="4">
                  <c:v>0.43</c:v>
                </c:pt>
                <c:pt idx="5">
                  <c:v>0.51</c:v>
                </c:pt>
                <c:pt idx="6">
                  <c:v>0.53</c:v>
                </c:pt>
              </c:numCache>
            </c:numRef>
          </c:val>
        </c:ser>
        <c:dLbls>
          <c:showLegendKey val="0"/>
          <c:showVal val="0"/>
          <c:showCatName val="0"/>
          <c:showSerName val="0"/>
          <c:showPercent val="0"/>
          <c:showBubbleSize val="0"/>
        </c:dLbls>
        <c:gapWidth val="219"/>
        <c:axId val="210090624"/>
        <c:axId val="210104704"/>
      </c:barChart>
      <c:catAx>
        <c:axId val="210090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0104704"/>
        <c:crosses val="autoZero"/>
        <c:auto val="1"/>
        <c:lblAlgn val="ctr"/>
        <c:lblOffset val="100"/>
        <c:noMultiLvlLbl val="0"/>
      </c:catAx>
      <c:valAx>
        <c:axId val="210104704"/>
        <c:scaling>
          <c:orientation val="minMax"/>
          <c:max val="0.60000000000000009"/>
        </c:scaling>
        <c:delete val="1"/>
        <c:axPos val="b"/>
        <c:numFmt formatCode="0%" sourceLinked="1"/>
        <c:majorTickMark val="out"/>
        <c:minorTickMark val="none"/>
        <c:tickLblPos val="nextTo"/>
        <c:crossAx val="21009062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Det gir god arbeidserfaring/ser bra ut på CV-en </c:v>
                </c:pt>
                <c:pt idx="1">
                  <c:v>Jeg vil lære noe nytt/ bli utfordret </c:v>
                </c:pt>
                <c:pt idx="2">
                  <c:v>Det er godt for min egen fysiske og psykiske helse </c:v>
                </c:pt>
                <c:pt idx="3">
                  <c:v>Jeg føler en forpliktelse til å stille opp </c:v>
                </c:pt>
                <c:pt idx="4">
                  <c:v>Det er sosialt og en anledning til å bli kjent med lokalmiljøet </c:v>
                </c:pt>
                <c:pt idx="5">
                  <c:v>Frivilligheten har en verdi for samfunnet som jeg vil støtte opp om </c:v>
                </c:pt>
                <c:pt idx="6">
                  <c:v>Jeg brenner for en sak eller aktivitet </c:v>
                </c:pt>
                <c:pt idx="7">
                  <c:v>Jeg vil være til nytte/bidra med noe </c:v>
                </c:pt>
              </c:strCache>
            </c:strRef>
          </c:cat>
          <c:val>
            <c:numRef>
              <c:f>'Ark1'!$B$2:$B$9</c:f>
              <c:numCache>
                <c:formatCode>0%</c:formatCode>
                <c:ptCount val="8"/>
                <c:pt idx="0">
                  <c:v>0.02</c:v>
                </c:pt>
                <c:pt idx="1">
                  <c:v>0.1</c:v>
                </c:pt>
                <c:pt idx="2">
                  <c:v>0.15</c:v>
                </c:pt>
                <c:pt idx="3">
                  <c:v>0.28000000000000003</c:v>
                </c:pt>
                <c:pt idx="4">
                  <c:v>0.38</c:v>
                </c:pt>
                <c:pt idx="5">
                  <c:v>0.46</c:v>
                </c:pt>
                <c:pt idx="6">
                  <c:v>0.46</c:v>
                </c:pt>
                <c:pt idx="7">
                  <c:v>0.59</c:v>
                </c:pt>
              </c:numCache>
            </c:numRef>
          </c:val>
        </c:ser>
        <c:dLbls>
          <c:showLegendKey val="0"/>
          <c:showVal val="0"/>
          <c:showCatName val="0"/>
          <c:showSerName val="0"/>
          <c:showPercent val="0"/>
          <c:showBubbleSize val="0"/>
        </c:dLbls>
        <c:gapWidth val="219"/>
        <c:axId val="220510464"/>
        <c:axId val="220516352"/>
      </c:barChart>
      <c:catAx>
        <c:axId val="220510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20516352"/>
        <c:crosses val="autoZero"/>
        <c:auto val="1"/>
        <c:lblAlgn val="ctr"/>
        <c:lblOffset val="100"/>
        <c:noMultiLvlLbl val="0"/>
      </c:catAx>
      <c:valAx>
        <c:axId val="220516352"/>
        <c:scaling>
          <c:orientation val="minMax"/>
          <c:max val="0.60000000000000009"/>
        </c:scaling>
        <c:delete val="1"/>
        <c:axPos val="b"/>
        <c:numFmt formatCode="0%" sourceLinked="1"/>
        <c:majorTickMark val="out"/>
        <c:minorTickMark val="none"/>
        <c:tickLblPos val="nextTo"/>
        <c:crossAx val="22051046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Vet ikke </c:v>
                </c:pt>
                <c:pt idx="1">
                  <c:v>Jeg må få slippe å gjøre rutinepregede oppgaver </c:v>
                </c:pt>
                <c:pt idx="2">
                  <c:v>Jeg må ha motiverende ledere </c:v>
                </c:pt>
                <c:pt idx="3">
                  <c:v>Jeg må ha klare oppgaver og aktiviteten må være godt organisert </c:v>
                </c:pt>
                <c:pt idx="4">
                  <c:v>Jeg må kunne påvirke organisasjonen/aktiviteten jeg engasjerer meg i </c:v>
                </c:pt>
                <c:pt idx="5">
                  <c:v>Jeg må få bruke min kompetanse </c:v>
                </c:pt>
                <c:pt idx="6">
                  <c:v>Jeg må selv ha kontroll på hvor mye tid og energi jeg skal bruke </c:v>
                </c:pt>
              </c:strCache>
            </c:strRef>
          </c:cat>
          <c:val>
            <c:numRef>
              <c:f>'Ark1'!$B$2:$B$8</c:f>
              <c:numCache>
                <c:formatCode>0%</c:formatCode>
                <c:ptCount val="7"/>
                <c:pt idx="0">
                  <c:v>7.0000000000000007E-2</c:v>
                </c:pt>
                <c:pt idx="1">
                  <c:v>0.02</c:v>
                </c:pt>
                <c:pt idx="2">
                  <c:v>0.23</c:v>
                </c:pt>
                <c:pt idx="3">
                  <c:v>0.36</c:v>
                </c:pt>
                <c:pt idx="4">
                  <c:v>0.39</c:v>
                </c:pt>
                <c:pt idx="5">
                  <c:v>0.44</c:v>
                </c:pt>
                <c:pt idx="6">
                  <c:v>0.56000000000000005</c:v>
                </c:pt>
              </c:numCache>
            </c:numRef>
          </c:val>
        </c:ser>
        <c:dLbls>
          <c:showLegendKey val="0"/>
          <c:showVal val="0"/>
          <c:showCatName val="0"/>
          <c:showSerName val="0"/>
          <c:showPercent val="0"/>
          <c:showBubbleSize val="0"/>
        </c:dLbls>
        <c:gapWidth val="219"/>
        <c:axId val="210194432"/>
        <c:axId val="210195968"/>
      </c:barChart>
      <c:catAx>
        <c:axId val="210194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10195968"/>
        <c:crosses val="autoZero"/>
        <c:auto val="1"/>
        <c:lblAlgn val="ctr"/>
        <c:lblOffset val="100"/>
        <c:noMultiLvlLbl val="0"/>
      </c:catAx>
      <c:valAx>
        <c:axId val="210195968"/>
        <c:scaling>
          <c:orientation val="minMax"/>
          <c:max val="0.60000000000000009"/>
        </c:scaling>
        <c:delete val="1"/>
        <c:axPos val="b"/>
        <c:numFmt formatCode="0%" sourceLinked="1"/>
        <c:majorTickMark val="out"/>
        <c:minorTickMark val="none"/>
        <c:tickLblPos val="nextTo"/>
        <c:crossAx val="21019443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Vet ikke</c:v>
                </c:pt>
                <c:pt idx="1">
                  <c:v>Nei</c:v>
                </c:pt>
                <c:pt idx="2">
                  <c:v>Ja</c:v>
                </c:pt>
              </c:strCache>
            </c:strRef>
          </c:cat>
          <c:val>
            <c:numRef>
              <c:f>'Ark1'!$B$2:$B$4</c:f>
              <c:numCache>
                <c:formatCode>0%</c:formatCode>
                <c:ptCount val="3"/>
                <c:pt idx="0">
                  <c:v>0.05</c:v>
                </c:pt>
                <c:pt idx="1">
                  <c:v>0.87</c:v>
                </c:pt>
                <c:pt idx="2">
                  <c:v>0.08</c:v>
                </c:pt>
              </c:numCache>
            </c:numRef>
          </c:val>
        </c:ser>
        <c:dLbls>
          <c:showLegendKey val="0"/>
          <c:showVal val="0"/>
          <c:showCatName val="0"/>
          <c:showSerName val="0"/>
          <c:showPercent val="0"/>
          <c:showBubbleSize val="0"/>
        </c:dLbls>
        <c:gapWidth val="219"/>
        <c:axId val="220592000"/>
        <c:axId val="220593536"/>
      </c:barChart>
      <c:catAx>
        <c:axId val="220592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20593536"/>
        <c:crosses val="autoZero"/>
        <c:auto val="1"/>
        <c:lblAlgn val="ctr"/>
        <c:lblOffset val="100"/>
        <c:noMultiLvlLbl val="0"/>
      </c:catAx>
      <c:valAx>
        <c:axId val="220593536"/>
        <c:scaling>
          <c:orientation val="minMax"/>
          <c:max val="1"/>
        </c:scaling>
        <c:delete val="1"/>
        <c:axPos val="b"/>
        <c:numFmt formatCode="0%" sourceLinked="1"/>
        <c:majorTickMark val="out"/>
        <c:minorTickMark val="none"/>
        <c:tickLblPos val="nextTo"/>
        <c:crossAx val="22059200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Vet ikke</c:v>
                </c:pt>
                <c:pt idx="1">
                  <c:v>Nei</c:v>
                </c:pt>
                <c:pt idx="2">
                  <c:v>Ja</c:v>
                </c:pt>
              </c:strCache>
            </c:strRef>
          </c:cat>
          <c:val>
            <c:numRef>
              <c:f>'Ark1'!$B$2:$B$4</c:f>
              <c:numCache>
                <c:formatCode>0%</c:formatCode>
                <c:ptCount val="3"/>
                <c:pt idx="0">
                  <c:v>0.64</c:v>
                </c:pt>
                <c:pt idx="1">
                  <c:v>0.12</c:v>
                </c:pt>
                <c:pt idx="2">
                  <c:v>0.23</c:v>
                </c:pt>
              </c:numCache>
            </c:numRef>
          </c:val>
        </c:ser>
        <c:dLbls>
          <c:showLegendKey val="0"/>
          <c:showVal val="0"/>
          <c:showCatName val="0"/>
          <c:showSerName val="0"/>
          <c:showPercent val="0"/>
          <c:showBubbleSize val="0"/>
        </c:dLbls>
        <c:gapWidth val="219"/>
        <c:axId val="238640128"/>
        <c:axId val="238646016"/>
      </c:barChart>
      <c:catAx>
        <c:axId val="238640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38646016"/>
        <c:crosses val="autoZero"/>
        <c:auto val="1"/>
        <c:lblAlgn val="ctr"/>
        <c:lblOffset val="100"/>
        <c:noMultiLvlLbl val="0"/>
      </c:catAx>
      <c:valAx>
        <c:axId val="238646016"/>
        <c:scaling>
          <c:orientation val="minMax"/>
          <c:max val="0.8"/>
        </c:scaling>
        <c:delete val="1"/>
        <c:axPos val="b"/>
        <c:numFmt formatCode="0%" sourceLinked="1"/>
        <c:majorTickMark val="out"/>
        <c:minorTickMark val="none"/>
        <c:tickLblPos val="nextTo"/>
        <c:crossAx val="23864012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accent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'Ark1'!$A$2:$A$10</c:f>
              <c:strCache>
                <c:ptCount val="9"/>
                <c:pt idx="0">
                  <c:v>Ingen av disse</c:v>
                </c:pt>
                <c:pt idx="1">
                  <c:v>At det gir god arbeidserfaring/ser bra ut på CV-en</c:v>
                </c:pt>
                <c:pt idx="2">
                  <c:v>At det er godt for min egen fysiske og psykiske helse</c:v>
                </c:pt>
                <c:pt idx="3">
                  <c:v>At jeg føler en forpliktelse til å stille opp</c:v>
                </c:pt>
                <c:pt idx="4">
                  <c:v>At jeg vil lære noe nytt/ bli utfordret</c:v>
                </c:pt>
                <c:pt idx="5">
                  <c:v>At det er sosialt og en anledning til å bli kjent med lokalmiljøet</c:v>
                </c:pt>
                <c:pt idx="6">
                  <c:v>Det at frivilligheten har en verdi for samfunnet som jeg vil støtte opp om</c:v>
                </c:pt>
                <c:pt idx="7">
                  <c:v>At jeg brenner for en sak eller aktivitet</c:v>
                </c:pt>
                <c:pt idx="8">
                  <c:v>At jeg vil være til nytte/bidra med noe</c:v>
                </c:pt>
              </c:strCache>
            </c:strRef>
          </c:cat>
          <c:val>
            <c:numRef>
              <c:f>'Ark1'!$B$2:$B$10</c:f>
              <c:numCache>
                <c:formatCode>0%</c:formatCode>
                <c:ptCount val="9"/>
                <c:pt idx="0">
                  <c:v>0.09</c:v>
                </c:pt>
                <c:pt idx="1">
                  <c:v>0.1</c:v>
                </c:pt>
                <c:pt idx="2">
                  <c:v>0.15</c:v>
                </c:pt>
                <c:pt idx="3">
                  <c:v>0.18</c:v>
                </c:pt>
                <c:pt idx="4">
                  <c:v>0.18</c:v>
                </c:pt>
                <c:pt idx="5">
                  <c:v>0.28999999999999998</c:v>
                </c:pt>
                <c:pt idx="6">
                  <c:v>0.28999999999999998</c:v>
                </c:pt>
                <c:pt idx="7">
                  <c:v>0.45</c:v>
                </c:pt>
                <c:pt idx="8">
                  <c:v>0.51</c:v>
                </c:pt>
              </c:numCache>
            </c:numRef>
          </c:val>
        </c:ser>
        <c:dLbls>
          <c:showLegendKey val="0"/>
          <c:showVal val="0"/>
          <c:showCatName val="0"/>
          <c:showSerName val="0"/>
          <c:showPercent val="0"/>
          <c:showBubbleSize val="0"/>
        </c:dLbls>
        <c:gapWidth val="219"/>
        <c:axId val="241117824"/>
        <c:axId val="241123712"/>
      </c:barChart>
      <c:catAx>
        <c:axId val="241117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41123712"/>
        <c:crosses val="autoZero"/>
        <c:auto val="1"/>
        <c:lblAlgn val="ctr"/>
        <c:lblOffset val="100"/>
        <c:noMultiLvlLbl val="0"/>
      </c:catAx>
      <c:valAx>
        <c:axId val="241123712"/>
        <c:scaling>
          <c:orientation val="minMax"/>
          <c:max val="0.60000000000000009"/>
        </c:scaling>
        <c:delete val="1"/>
        <c:axPos val="b"/>
        <c:numFmt formatCode="0%" sourceLinked="1"/>
        <c:majorTickMark val="out"/>
        <c:minorTickMark val="none"/>
        <c:tickLblPos val="nextTo"/>
        <c:crossAx val="24111782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'Ark1'!$B$1</c:f>
              <c:strCache>
                <c:ptCount val="1"/>
                <c:pt idx="0">
                  <c:v>Kolonne1</c:v>
                </c:pt>
              </c:strCache>
            </c:strRef>
          </c:tx>
          <c:spPr>
            <a:solidFill>
              <a:schemeClr val="bg2"/>
            </a:solidFill>
            <a:ln>
              <a:noFill/>
            </a:ln>
            <a:effectLst/>
          </c:spPr>
          <c:invertIfNegative val="0"/>
          <c:dPt>
            <c:idx val="0"/>
            <c:invertIfNegative val="0"/>
            <c:bubble3D val="0"/>
            <c:spPr>
              <a:solidFill>
                <a:schemeClr val="tx1">
                  <a:lumMod val="20000"/>
                  <a:lumOff val="80000"/>
                </a:schemeClr>
              </a:solidFill>
              <a:ln>
                <a:noFill/>
              </a:ln>
              <a:effectLst/>
            </c:spPr>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Vet ikke</c:v>
                </c:pt>
                <c:pt idx="1">
                  <c:v>Jeg må få slippe å gjøre rutinepregede oppgaver</c:v>
                </c:pt>
                <c:pt idx="2">
                  <c:v>Jeg må ha motiverende ledere</c:v>
                </c:pt>
                <c:pt idx="3">
                  <c:v>Jeg må kunne påvirke organisasjonen/aktiviteten jeg engasjerer meg i</c:v>
                </c:pt>
                <c:pt idx="4">
                  <c:v>Jeg må få bruke min kompetanse</c:v>
                </c:pt>
                <c:pt idx="5">
                  <c:v>Jeg må ha klare oppgaver og aktiviteten må være godt organisert</c:v>
                </c:pt>
                <c:pt idx="6">
                  <c:v>Jeg må selv ha kontroll på hvor mye tid og energi jeg skal bruke</c:v>
                </c:pt>
              </c:strCache>
            </c:strRef>
          </c:cat>
          <c:val>
            <c:numRef>
              <c:f>'Ark1'!$B$2:$B$8</c:f>
              <c:numCache>
                <c:formatCode>0%</c:formatCode>
                <c:ptCount val="7"/>
                <c:pt idx="0">
                  <c:v>0.12</c:v>
                </c:pt>
                <c:pt idx="1">
                  <c:v>0.1</c:v>
                </c:pt>
                <c:pt idx="2">
                  <c:v>0.19</c:v>
                </c:pt>
                <c:pt idx="3">
                  <c:v>0.23</c:v>
                </c:pt>
                <c:pt idx="4">
                  <c:v>0.27</c:v>
                </c:pt>
                <c:pt idx="5">
                  <c:v>0.46</c:v>
                </c:pt>
                <c:pt idx="6">
                  <c:v>0.65</c:v>
                </c:pt>
              </c:numCache>
            </c:numRef>
          </c:val>
        </c:ser>
        <c:dLbls>
          <c:showLegendKey val="0"/>
          <c:showVal val="0"/>
          <c:showCatName val="0"/>
          <c:showSerName val="0"/>
          <c:showPercent val="0"/>
          <c:showBubbleSize val="0"/>
        </c:dLbls>
        <c:gapWidth val="219"/>
        <c:axId val="241516928"/>
        <c:axId val="241518464"/>
      </c:barChart>
      <c:catAx>
        <c:axId val="241516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b-NO"/>
          </a:p>
        </c:txPr>
        <c:crossAx val="241518464"/>
        <c:crosses val="autoZero"/>
        <c:auto val="1"/>
        <c:lblAlgn val="ctr"/>
        <c:lblOffset val="100"/>
        <c:noMultiLvlLbl val="0"/>
      </c:catAx>
      <c:valAx>
        <c:axId val="241518464"/>
        <c:scaling>
          <c:orientation val="minMax"/>
          <c:max val="0.8"/>
        </c:scaling>
        <c:delete val="1"/>
        <c:axPos val="b"/>
        <c:numFmt formatCode="0%" sourceLinked="1"/>
        <c:majorTickMark val="out"/>
        <c:minorTickMark val="none"/>
        <c:tickLblPos val="nextTo"/>
        <c:crossAx val="24151692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Pt>
            <c:idx val="0"/>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Vet ikke</c:v>
                </c:pt>
                <c:pt idx="1">
                  <c:v>Ikke i det hele tatt</c:v>
                </c:pt>
                <c:pt idx="2">
                  <c:v>I liten grad</c:v>
                </c:pt>
                <c:pt idx="3">
                  <c:v>I noen grad</c:v>
                </c:pt>
                <c:pt idx="4">
                  <c:v>I stor grad</c:v>
                </c:pt>
              </c:strCache>
            </c:strRef>
          </c:cat>
          <c:val>
            <c:numRef>
              <c:f>'Ark1'!$B$2:$B$6</c:f>
              <c:numCache>
                <c:formatCode>0%</c:formatCode>
                <c:ptCount val="5"/>
                <c:pt idx="0">
                  <c:v>0.12</c:v>
                </c:pt>
                <c:pt idx="1">
                  <c:v>0.2</c:v>
                </c:pt>
                <c:pt idx="2">
                  <c:v>0.27</c:v>
                </c:pt>
                <c:pt idx="3">
                  <c:v>0.33</c:v>
                </c:pt>
                <c:pt idx="4">
                  <c:v>0.08</c:v>
                </c:pt>
              </c:numCache>
            </c:numRef>
          </c:val>
        </c:ser>
        <c:dLbls>
          <c:showLegendKey val="0"/>
          <c:showVal val="0"/>
          <c:showCatName val="0"/>
          <c:showSerName val="0"/>
          <c:showPercent val="0"/>
          <c:showBubbleSize val="0"/>
        </c:dLbls>
        <c:gapWidth val="219"/>
        <c:axId val="220166784"/>
        <c:axId val="220266880"/>
      </c:barChart>
      <c:catAx>
        <c:axId val="220166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crossAx val="220266880"/>
        <c:crosses val="autoZero"/>
        <c:auto val="1"/>
        <c:lblAlgn val="ctr"/>
        <c:lblOffset val="100"/>
        <c:noMultiLvlLbl val="0"/>
      </c:catAx>
      <c:valAx>
        <c:axId val="220266880"/>
        <c:scaling>
          <c:orientation val="minMax"/>
          <c:max val="0.4"/>
        </c:scaling>
        <c:delete val="1"/>
        <c:axPos val="b"/>
        <c:numFmt formatCode="0%" sourceLinked="1"/>
        <c:majorTickMark val="out"/>
        <c:minorTickMark val="none"/>
        <c:tickLblPos val="nextTo"/>
        <c:crossAx val="22016678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tx>
            <c:strRef>
              <c:f>'Ark1'!$B$1</c:f>
              <c:strCache>
                <c:ptCount val="1"/>
                <c:pt idx="0">
                  <c:v>Hvilke typer frivillige organisasjoner har du gjort frivillig arbeid for det siste året? N=654</c:v>
                </c:pt>
              </c:strCache>
            </c:strRef>
          </c:tx>
          <c:spPr>
            <a:solidFill>
              <a:schemeClr val="accent2"/>
            </a:solidFill>
            <a:ln>
              <a:noFill/>
            </a:ln>
            <a:effectLst/>
          </c:spPr>
          <c:invertIfNegative val="0"/>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Utdanning og forskning (f.eks. studieforbund)</c:v>
                </c:pt>
                <c:pt idx="1">
                  <c:v>Yrkes-, bransje- og fagforeninger 
(f.eks. elev- og studentorganisasjoner)</c:v>
                </c:pt>
                <c:pt idx="2">
                  <c:v>Politikk- og interesseorganisasjoner</c:v>
                </c:pt>
                <c:pt idx="3">
                  <c:v>Internasjonale organisasjoner 
(f.eks. bistands- eller vennskapsforeninger)</c:v>
                </c:pt>
                <c:pt idx="4">
                  <c:v>Helse og sosiale tjenester</c:v>
                </c:pt>
                <c:pt idx="5">
                  <c:v>Religiøse organisasjoner</c:v>
                </c:pt>
                <c:pt idx="6">
                  <c:v>Rekreasjon og sosiale foreninger
(f.eks. friluftsliv, pensjonistlag, rollespill)</c:v>
                </c:pt>
                <c:pt idx="7">
                  <c:v>Kulturorganisasjoner</c:v>
                </c:pt>
                <c:pt idx="8">
                  <c:v>Idrettsorganisasjoner</c:v>
                </c:pt>
                <c:pt idx="9">
                  <c:v>Lokalmiljø og bosted (f.eks. grendelag,
 velforeninger og forsamlingshus)</c:v>
                </c:pt>
              </c:strCache>
            </c:strRef>
          </c:cat>
          <c:val>
            <c:numRef>
              <c:f>'Ark1'!$B$2:$B$11</c:f>
              <c:numCache>
                <c:formatCode>0%</c:formatCode>
                <c:ptCount val="10"/>
                <c:pt idx="0">
                  <c:v>0.05</c:v>
                </c:pt>
                <c:pt idx="1">
                  <c:v>0.08</c:v>
                </c:pt>
                <c:pt idx="2">
                  <c:v>0.1</c:v>
                </c:pt>
                <c:pt idx="3">
                  <c:v>0.1</c:v>
                </c:pt>
                <c:pt idx="4">
                  <c:v>0.12</c:v>
                </c:pt>
                <c:pt idx="5">
                  <c:v>0.12</c:v>
                </c:pt>
                <c:pt idx="6">
                  <c:v>0.13</c:v>
                </c:pt>
                <c:pt idx="7">
                  <c:v>0.22</c:v>
                </c:pt>
                <c:pt idx="8">
                  <c:v>0.3</c:v>
                </c:pt>
                <c:pt idx="9">
                  <c:v>0.32</c:v>
                </c:pt>
              </c:numCache>
            </c:numRef>
          </c:val>
        </c:ser>
        <c:dLbls>
          <c:showLegendKey val="0"/>
          <c:showVal val="0"/>
          <c:showCatName val="0"/>
          <c:showSerName val="0"/>
          <c:showPercent val="0"/>
          <c:showBubbleSize val="0"/>
        </c:dLbls>
        <c:gapWidth val="219"/>
        <c:axId val="205569024"/>
        <c:axId val="205570816"/>
      </c:barChart>
      <c:catAx>
        <c:axId val="205569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205570816"/>
        <c:crosses val="autoZero"/>
        <c:auto val="1"/>
        <c:lblAlgn val="ctr"/>
        <c:lblOffset val="100"/>
        <c:noMultiLvlLbl val="0"/>
      </c:catAx>
      <c:valAx>
        <c:axId val="205570816"/>
        <c:scaling>
          <c:orientation val="minMax"/>
        </c:scaling>
        <c:delete val="1"/>
        <c:axPos val="b"/>
        <c:numFmt formatCode="0%" sourceLinked="1"/>
        <c:majorTickMark val="none"/>
        <c:minorTickMark val="none"/>
        <c:tickLblPos val="nextTo"/>
        <c:crossAx val="20556902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nb-NO" dirty="0" smtClean="0"/>
              <a:t>I hvor stor grad</a:t>
            </a:r>
            <a:r>
              <a:rPr lang="nb-NO" baseline="0" dirty="0" smtClean="0"/>
              <a:t> mener du din kommune/bydel tilbyr frivillige organisasjoner følgende… </a:t>
            </a:r>
            <a:r>
              <a:rPr lang="nb-NO" dirty="0" smtClean="0"/>
              <a:t>n=1011</a:t>
            </a:r>
            <a:endParaRPr lang="nb-NO" dirty="0"/>
          </a:p>
        </c:rich>
      </c:tx>
      <c:layout>
        <c:manualLayout>
          <c:xMode val="edge"/>
          <c:yMode val="edge"/>
          <c:x val="0.1284475731752501"/>
          <c:y val="3.886099147954912E-2"/>
        </c:manualLayout>
      </c:layout>
      <c:overlay val="0"/>
      <c:spPr>
        <a:noFill/>
        <a:ln>
          <a:noFill/>
        </a:ln>
        <a:effectLst/>
      </c:spPr>
    </c:title>
    <c:autoTitleDeleted val="0"/>
    <c:plotArea>
      <c:layout>
        <c:manualLayout>
          <c:layoutTarget val="inner"/>
          <c:xMode val="edge"/>
          <c:yMode val="edge"/>
          <c:x val="1.6302334197851057E-2"/>
          <c:y val="0.25538015637418177"/>
          <c:w val="0.96739533160429791"/>
          <c:h val="0.66929847036609702"/>
        </c:manualLayout>
      </c:layout>
      <c:barChart>
        <c:barDir val="col"/>
        <c:grouping val="clustered"/>
        <c:varyColors val="0"/>
        <c:ser>
          <c:idx val="0"/>
          <c:order val="0"/>
          <c:tx>
            <c:strRef>
              <c:f>'Ark1'!$B$1</c:f>
              <c:strCache>
                <c:ptCount val="1"/>
                <c:pt idx="0">
                  <c:v>Gratis lokaler</c:v>
                </c:pt>
              </c:strCache>
            </c:strRef>
          </c:tx>
          <c:spPr>
            <a:solidFill>
              <a:schemeClr val="accent2"/>
            </a:solidFill>
            <a:ln>
              <a:noFill/>
            </a:ln>
            <a:effectLst/>
          </c:spPr>
          <c:invertIfNegative val="0"/>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I stor grad</c:v>
                </c:pt>
                <c:pt idx="1">
                  <c:v>I noen grad</c:v>
                </c:pt>
                <c:pt idx="2">
                  <c:v>I liten grad</c:v>
                </c:pt>
                <c:pt idx="3">
                  <c:v>Ikke i det hele tatt</c:v>
                </c:pt>
                <c:pt idx="4">
                  <c:v>Vet ikke</c:v>
                </c:pt>
              </c:strCache>
            </c:strRef>
          </c:cat>
          <c:val>
            <c:numRef>
              <c:f>'Ark1'!$B$2:$B$6</c:f>
              <c:numCache>
                <c:formatCode>0%</c:formatCode>
                <c:ptCount val="5"/>
                <c:pt idx="0">
                  <c:v>0.09</c:v>
                </c:pt>
                <c:pt idx="1">
                  <c:v>0.28000000000000003</c:v>
                </c:pt>
                <c:pt idx="2">
                  <c:v>0.24</c:v>
                </c:pt>
                <c:pt idx="3">
                  <c:v>0.09</c:v>
                </c:pt>
                <c:pt idx="4">
                  <c:v>0.3</c:v>
                </c:pt>
              </c:numCache>
            </c:numRef>
          </c:val>
        </c:ser>
        <c:ser>
          <c:idx val="1"/>
          <c:order val="1"/>
          <c:tx>
            <c:strRef>
              <c:f>'Ark1'!$C$1</c:f>
              <c:strCache>
                <c:ptCount val="1"/>
                <c:pt idx="0">
                  <c:v>Økonomisk støtte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I stor grad</c:v>
                </c:pt>
                <c:pt idx="1">
                  <c:v>I noen grad</c:v>
                </c:pt>
                <c:pt idx="2">
                  <c:v>I liten grad</c:v>
                </c:pt>
                <c:pt idx="3">
                  <c:v>Ikke i det hele tatt</c:v>
                </c:pt>
                <c:pt idx="4">
                  <c:v>Vet ikke</c:v>
                </c:pt>
              </c:strCache>
            </c:strRef>
          </c:cat>
          <c:val>
            <c:numRef>
              <c:f>'Ark1'!$C$2:$C$6</c:f>
              <c:numCache>
                <c:formatCode>0%</c:formatCode>
                <c:ptCount val="5"/>
                <c:pt idx="0">
                  <c:v>0.05</c:v>
                </c:pt>
                <c:pt idx="1">
                  <c:v>0.35</c:v>
                </c:pt>
                <c:pt idx="2">
                  <c:v>0.3</c:v>
                </c:pt>
                <c:pt idx="3">
                  <c:v>0.04</c:v>
                </c:pt>
                <c:pt idx="4">
                  <c:v>0.26</c:v>
                </c:pt>
              </c:numCache>
            </c:numRef>
          </c:val>
        </c:ser>
        <c:ser>
          <c:idx val="2"/>
          <c:order val="2"/>
          <c:tx>
            <c:strRef>
              <c:f>'Ark1'!$D$1</c:f>
              <c:strCache>
                <c:ptCount val="1"/>
                <c:pt idx="0">
                  <c:v>En fast kontaktperson for lag og foreninger</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I stor grad</c:v>
                </c:pt>
                <c:pt idx="1">
                  <c:v>I noen grad</c:v>
                </c:pt>
                <c:pt idx="2">
                  <c:v>I liten grad</c:v>
                </c:pt>
                <c:pt idx="3">
                  <c:v>Ikke i det hele tatt</c:v>
                </c:pt>
                <c:pt idx="4">
                  <c:v>Vet ikke</c:v>
                </c:pt>
              </c:strCache>
            </c:strRef>
          </c:cat>
          <c:val>
            <c:numRef>
              <c:f>'Ark1'!$D$2:$D$6</c:f>
              <c:numCache>
                <c:formatCode>0%</c:formatCode>
                <c:ptCount val="5"/>
                <c:pt idx="0">
                  <c:v>0.1</c:v>
                </c:pt>
                <c:pt idx="1">
                  <c:v>0.21</c:v>
                </c:pt>
                <c:pt idx="2">
                  <c:v>0.18</c:v>
                </c:pt>
                <c:pt idx="3">
                  <c:v>0.08</c:v>
                </c:pt>
                <c:pt idx="4">
                  <c:v>0.43</c:v>
                </c:pt>
              </c:numCache>
            </c:numRef>
          </c:val>
        </c:ser>
        <c:dLbls>
          <c:showLegendKey val="0"/>
          <c:showVal val="0"/>
          <c:showCatName val="0"/>
          <c:showSerName val="0"/>
          <c:showPercent val="0"/>
          <c:showBubbleSize val="0"/>
        </c:dLbls>
        <c:gapWidth val="219"/>
        <c:overlap val="-27"/>
        <c:axId val="241459584"/>
        <c:axId val="241461120"/>
      </c:barChart>
      <c:catAx>
        <c:axId val="24145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241461120"/>
        <c:crosses val="autoZero"/>
        <c:auto val="1"/>
        <c:lblAlgn val="ctr"/>
        <c:lblOffset val="100"/>
        <c:noMultiLvlLbl val="0"/>
      </c:catAx>
      <c:valAx>
        <c:axId val="241461120"/>
        <c:scaling>
          <c:orientation val="minMax"/>
        </c:scaling>
        <c:delete val="1"/>
        <c:axPos val="l"/>
        <c:numFmt formatCode="0%" sourceLinked="1"/>
        <c:majorTickMark val="none"/>
        <c:minorTickMark val="none"/>
        <c:tickLblPos val="nextTo"/>
        <c:crossAx val="241459584"/>
        <c:crosses val="autoZero"/>
        <c:crossBetween val="between"/>
        <c:majorUnit val="0.1"/>
      </c:valAx>
      <c:spPr>
        <a:noFill/>
        <a:ln>
          <a:noFill/>
        </a:ln>
        <a:effectLst/>
      </c:spPr>
    </c:plotArea>
    <c:legend>
      <c:legendPos val="t"/>
      <c:layout>
        <c:manualLayout>
          <c:xMode val="edge"/>
          <c:yMode val="edge"/>
          <c:x val="2.4293395337439062E-2"/>
          <c:y val="0.18858882174289812"/>
          <c:w val="0.87138345202218381"/>
          <c:h val="6.5457017223018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nb-NO" dirty="0" smtClean="0"/>
              <a:t>I hvor stor grad</a:t>
            </a:r>
            <a:r>
              <a:rPr lang="nb-NO" baseline="0" dirty="0" smtClean="0"/>
              <a:t> mener du lag og foreninger har mulighet til å påvirke din kommunes rammevilkår for frivillig arbeid? </a:t>
            </a:r>
            <a:r>
              <a:rPr lang="nb-NO" dirty="0" smtClean="0"/>
              <a:t>N=1004</a:t>
            </a:r>
            <a:endParaRPr lang="nb-NO" dirty="0"/>
          </a:p>
        </c:rich>
      </c:tx>
      <c:layout>
        <c:manualLayout>
          <c:xMode val="edge"/>
          <c:yMode val="edge"/>
          <c:x val="0.1284475731752501"/>
          <c:y val="3.886099147954912E-2"/>
        </c:manualLayout>
      </c:layout>
      <c:overlay val="0"/>
      <c:spPr>
        <a:noFill/>
        <a:ln>
          <a:noFill/>
        </a:ln>
        <a:effectLst/>
      </c:spPr>
    </c:title>
    <c:autoTitleDeleted val="0"/>
    <c:plotArea>
      <c:layout>
        <c:manualLayout>
          <c:layoutTarget val="inner"/>
          <c:xMode val="edge"/>
          <c:yMode val="edge"/>
          <c:x val="1.6302334197851057E-2"/>
          <c:y val="0.50893114059846978"/>
          <c:w val="0.96739533160429791"/>
          <c:h val="0.39931380021570045"/>
        </c:manualLayout>
      </c:layout>
      <c:barChart>
        <c:barDir val="col"/>
        <c:grouping val="clustered"/>
        <c:varyColors val="0"/>
        <c:ser>
          <c:idx val="0"/>
          <c:order val="0"/>
          <c:tx>
            <c:strRef>
              <c:f>'Ark1'!$B$1</c:f>
              <c:strCache>
                <c:ptCount val="1"/>
                <c:pt idx="0">
                  <c:v>Gratis lokaler</c:v>
                </c:pt>
              </c:strCache>
            </c:strRef>
          </c:tx>
          <c:spPr>
            <a:solidFill>
              <a:schemeClr val="accent2"/>
            </a:solidFill>
            <a:ln>
              <a:noFill/>
            </a:ln>
            <a:effectLst/>
          </c:spPr>
          <c:invertIfNegative val="0"/>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I stor grad</c:v>
                </c:pt>
                <c:pt idx="1">
                  <c:v>I noen grad</c:v>
                </c:pt>
                <c:pt idx="2">
                  <c:v>I liten grad</c:v>
                </c:pt>
                <c:pt idx="3">
                  <c:v>Ikke i det hele tatt</c:v>
                </c:pt>
                <c:pt idx="4">
                  <c:v>Vet ikke</c:v>
                </c:pt>
              </c:strCache>
            </c:strRef>
          </c:cat>
          <c:val>
            <c:numRef>
              <c:f>'Ark1'!$B$2:$B$6</c:f>
              <c:numCache>
                <c:formatCode>0%</c:formatCode>
                <c:ptCount val="5"/>
                <c:pt idx="0">
                  <c:v>0.1</c:v>
                </c:pt>
                <c:pt idx="1">
                  <c:v>0.21</c:v>
                </c:pt>
                <c:pt idx="2">
                  <c:v>0.18</c:v>
                </c:pt>
                <c:pt idx="3">
                  <c:v>0.08</c:v>
                </c:pt>
                <c:pt idx="4">
                  <c:v>0.43</c:v>
                </c:pt>
              </c:numCache>
            </c:numRef>
          </c:val>
        </c:ser>
        <c:dLbls>
          <c:showLegendKey val="0"/>
          <c:showVal val="0"/>
          <c:showCatName val="0"/>
          <c:showSerName val="0"/>
          <c:showPercent val="0"/>
          <c:showBubbleSize val="0"/>
        </c:dLbls>
        <c:gapWidth val="219"/>
        <c:overlap val="-27"/>
        <c:axId val="220332032"/>
        <c:axId val="220333568"/>
      </c:barChart>
      <c:catAx>
        <c:axId val="22033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220333568"/>
        <c:crosses val="autoZero"/>
        <c:auto val="1"/>
        <c:lblAlgn val="ctr"/>
        <c:lblOffset val="100"/>
        <c:noMultiLvlLbl val="0"/>
      </c:catAx>
      <c:valAx>
        <c:axId val="220333568"/>
        <c:scaling>
          <c:orientation val="minMax"/>
        </c:scaling>
        <c:delete val="1"/>
        <c:axPos val="l"/>
        <c:numFmt formatCode="0%" sourceLinked="1"/>
        <c:majorTickMark val="none"/>
        <c:minorTickMark val="none"/>
        <c:tickLblPos val="nextTo"/>
        <c:crossAx val="22033203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nb-NO" dirty="0" smtClean="0"/>
              <a:t>Har din kommune/bydel vedtatt en egen frivillighetspolitikk? N=1014</a:t>
            </a:r>
            <a:endParaRPr lang="nb-NO" dirty="0"/>
          </a:p>
        </c:rich>
      </c:tx>
      <c:layout>
        <c:manualLayout>
          <c:xMode val="edge"/>
          <c:yMode val="edge"/>
          <c:x val="0.1284475731752501"/>
          <c:y val="3.886099147954912E-2"/>
        </c:manualLayout>
      </c:layout>
      <c:overlay val="0"/>
      <c:spPr>
        <a:noFill/>
        <a:ln>
          <a:noFill/>
        </a:ln>
        <a:effectLst/>
      </c:spPr>
    </c:title>
    <c:autoTitleDeleted val="0"/>
    <c:plotArea>
      <c:layout>
        <c:manualLayout>
          <c:layoutTarget val="inner"/>
          <c:xMode val="edge"/>
          <c:yMode val="edge"/>
          <c:x val="1.6302334197851057E-2"/>
          <c:y val="0.19061183724159991"/>
          <c:w val="0.96739533160429791"/>
          <c:h val="0.73406678949867898"/>
        </c:manualLayout>
      </c:layout>
      <c:barChart>
        <c:barDir val="col"/>
        <c:grouping val="clustered"/>
        <c:varyColors val="0"/>
        <c:ser>
          <c:idx val="0"/>
          <c:order val="0"/>
          <c:tx>
            <c:strRef>
              <c:f>'Ark1'!$B$1</c:f>
              <c:strCache>
                <c:ptCount val="1"/>
                <c:pt idx="0">
                  <c:v>Gratis lokaler</c:v>
                </c:pt>
              </c:strCache>
            </c:strRef>
          </c:tx>
          <c:spPr>
            <a:solidFill>
              <a:schemeClr val="bg2"/>
            </a:solidFill>
            <a:ln>
              <a:noFill/>
            </a:ln>
            <a:effectLst/>
          </c:spPr>
          <c:invertIfNegative val="0"/>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Ja</c:v>
                </c:pt>
                <c:pt idx="1">
                  <c:v>Nei</c:v>
                </c:pt>
                <c:pt idx="2">
                  <c:v>Vet ikke</c:v>
                </c:pt>
              </c:strCache>
            </c:strRef>
          </c:cat>
          <c:val>
            <c:numRef>
              <c:f>'Ark1'!$B$2:$B$4</c:f>
              <c:numCache>
                <c:formatCode>0%</c:formatCode>
                <c:ptCount val="3"/>
                <c:pt idx="0">
                  <c:v>0.11</c:v>
                </c:pt>
                <c:pt idx="1">
                  <c:v>0.08</c:v>
                </c:pt>
                <c:pt idx="2">
                  <c:v>0.81</c:v>
                </c:pt>
              </c:numCache>
            </c:numRef>
          </c:val>
        </c:ser>
        <c:dLbls>
          <c:showLegendKey val="0"/>
          <c:showVal val="0"/>
          <c:showCatName val="0"/>
          <c:showSerName val="0"/>
          <c:showPercent val="0"/>
          <c:showBubbleSize val="0"/>
        </c:dLbls>
        <c:gapWidth val="219"/>
        <c:overlap val="-27"/>
        <c:axId val="329336320"/>
        <c:axId val="329337856"/>
      </c:barChart>
      <c:catAx>
        <c:axId val="32933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329337856"/>
        <c:crosses val="autoZero"/>
        <c:auto val="1"/>
        <c:lblAlgn val="ctr"/>
        <c:lblOffset val="100"/>
        <c:noMultiLvlLbl val="0"/>
      </c:catAx>
      <c:valAx>
        <c:axId val="329337856"/>
        <c:scaling>
          <c:orientation val="minMax"/>
        </c:scaling>
        <c:delete val="1"/>
        <c:axPos val="l"/>
        <c:numFmt formatCode="0%" sourceLinked="1"/>
        <c:majorTickMark val="none"/>
        <c:minorTickMark val="none"/>
        <c:tickLblPos val="nextTo"/>
        <c:crossAx val="32933632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900" b="1" i="0" u="none" strike="noStrike" kern="1200" spc="0" baseline="0" noProof="0">
                <a:solidFill>
                  <a:schemeClr val="tx1">
                    <a:lumMod val="65000"/>
                    <a:lumOff val="35000"/>
                  </a:schemeClr>
                </a:solidFill>
                <a:latin typeface="+mn-lt"/>
                <a:ea typeface="+mn-ea"/>
                <a:cs typeface="+mn-cs"/>
              </a:defRPr>
            </a:pPr>
            <a:r>
              <a:rPr lang="nb-NO" sz="900" b="1" noProof="0" dirty="0" smtClean="0"/>
              <a:t>Kulturorganisasjoner</a:t>
            </a:r>
            <a:endParaRPr lang="nb-NO" sz="900" b="1" noProof="0" dirty="0"/>
          </a:p>
        </c:rich>
      </c:tx>
      <c:layout/>
      <c:overlay val="0"/>
      <c:spPr>
        <a:noFill/>
        <a:ln>
          <a:noFill/>
        </a:ln>
        <a:effectLst/>
      </c:spPr>
    </c:title>
    <c:autoTitleDeleted val="0"/>
    <c:plotArea>
      <c:layout/>
      <c:pieChart>
        <c:varyColors val="1"/>
        <c:ser>
          <c:idx val="0"/>
          <c:order val="0"/>
          <c:tx>
            <c:strRef>
              <c:f>'Ark1'!$B$1</c:f>
              <c:strCache>
                <c:ptCount val="1"/>
                <c:pt idx="0">
                  <c:v>Salg</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'Ark1'!$A$2:$A$5</c:f>
              <c:strCache>
                <c:ptCount val="4"/>
                <c:pt idx="0">
                  <c:v>Ja, jeg er medlem</c:v>
                </c:pt>
                <c:pt idx="1">
                  <c:v>Nei, jeg er ikke medlem, men andre i familien/ husstanden er det</c:v>
                </c:pt>
                <c:pt idx="2">
                  <c:v>Nei, verken jeg eller andre i familien/ husstanden er medlem</c:v>
                </c:pt>
                <c:pt idx="3">
                  <c:v>Vet ikke</c:v>
                </c:pt>
              </c:strCache>
            </c:strRef>
          </c:cat>
          <c:val>
            <c:numRef>
              <c:f>'Ark1'!$B$2:$B$5</c:f>
              <c:numCache>
                <c:formatCode>0%</c:formatCode>
                <c:ptCount val="4"/>
                <c:pt idx="0">
                  <c:v>0.62</c:v>
                </c:pt>
                <c:pt idx="1">
                  <c:v>0.17</c:v>
                </c:pt>
                <c:pt idx="2">
                  <c:v>0.18</c:v>
                </c:pt>
                <c:pt idx="3">
                  <c:v>0.03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900" b="1" i="0" u="none" strike="noStrike" kern="1200" spc="0" baseline="0" noProof="0">
                <a:solidFill>
                  <a:schemeClr val="tx1">
                    <a:lumMod val="65000"/>
                    <a:lumOff val="35000"/>
                  </a:schemeClr>
                </a:solidFill>
                <a:latin typeface="+mn-lt"/>
                <a:ea typeface="+mn-ea"/>
                <a:cs typeface="+mn-cs"/>
              </a:defRPr>
            </a:pPr>
            <a:r>
              <a:rPr lang="nb-NO" sz="900" b="1" noProof="0" dirty="0" smtClean="0"/>
              <a:t>Idrettsorganisasjoner</a:t>
            </a:r>
            <a:endParaRPr lang="nb-NO" sz="900" b="1" noProof="0" dirty="0"/>
          </a:p>
        </c:rich>
      </c:tx>
      <c:layout/>
      <c:overlay val="0"/>
      <c:spPr>
        <a:noFill/>
        <a:ln>
          <a:noFill/>
        </a:ln>
        <a:effectLst/>
      </c:spPr>
    </c:title>
    <c:autoTitleDeleted val="0"/>
    <c:plotArea>
      <c:layout/>
      <c:pieChart>
        <c:varyColors val="1"/>
        <c:ser>
          <c:idx val="0"/>
          <c:order val="0"/>
          <c:tx>
            <c:strRef>
              <c:f>'Ark1'!$B$1</c:f>
              <c:strCache>
                <c:ptCount val="1"/>
                <c:pt idx="0">
                  <c:v>Salg</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'Ark1'!$A$2:$A$5</c:f>
              <c:strCache>
                <c:ptCount val="4"/>
                <c:pt idx="0">
                  <c:v>Ja, jeg er medlem</c:v>
                </c:pt>
                <c:pt idx="1">
                  <c:v>Nei, jeg er ikke medlem, men andre i familien/ husstanden er det</c:v>
                </c:pt>
                <c:pt idx="2">
                  <c:v>Nei, verken jeg eller andre i familien/ husstanden er medlem</c:v>
                </c:pt>
                <c:pt idx="3">
                  <c:v>Vet ikke</c:v>
                </c:pt>
              </c:strCache>
            </c:strRef>
          </c:cat>
          <c:val>
            <c:numRef>
              <c:f>'Ark1'!$B$2:$B$5</c:f>
              <c:numCache>
                <c:formatCode>0%</c:formatCode>
                <c:ptCount val="4"/>
                <c:pt idx="0">
                  <c:v>0.59</c:v>
                </c:pt>
                <c:pt idx="1">
                  <c:v>0.3</c:v>
                </c:pt>
                <c:pt idx="2">
                  <c:v>0.1</c:v>
                </c:pt>
                <c:pt idx="3">
                  <c:v>0.01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900" b="1" i="0" u="none" strike="noStrike" kern="1200" spc="0" baseline="0" noProof="0">
                <a:solidFill>
                  <a:schemeClr val="tx1">
                    <a:lumMod val="65000"/>
                    <a:lumOff val="35000"/>
                  </a:schemeClr>
                </a:solidFill>
                <a:latin typeface="+mn-lt"/>
                <a:ea typeface="+mn-ea"/>
                <a:cs typeface="+mn-cs"/>
              </a:defRPr>
            </a:pPr>
            <a:r>
              <a:rPr lang="nb-NO" sz="900" b="1" noProof="0" dirty="0" smtClean="0"/>
              <a:t>Rekreasjon og sosiale foreninger</a:t>
            </a:r>
            <a:endParaRPr lang="nb-NO" sz="900" b="1" noProof="0" dirty="0"/>
          </a:p>
        </c:rich>
      </c:tx>
      <c:layout/>
      <c:overlay val="0"/>
      <c:spPr>
        <a:noFill/>
        <a:ln>
          <a:noFill/>
        </a:ln>
        <a:effectLst/>
      </c:spPr>
    </c:title>
    <c:autoTitleDeleted val="0"/>
    <c:plotArea>
      <c:layout/>
      <c:pieChart>
        <c:varyColors val="1"/>
        <c:ser>
          <c:idx val="0"/>
          <c:order val="0"/>
          <c:tx>
            <c:strRef>
              <c:f>'Ark1'!$B$1</c:f>
              <c:strCache>
                <c:ptCount val="1"/>
                <c:pt idx="0">
                  <c:v>Salg</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'Ark1'!$A$2:$A$5</c:f>
              <c:strCache>
                <c:ptCount val="4"/>
                <c:pt idx="0">
                  <c:v>Ja, jeg er medlem</c:v>
                </c:pt>
                <c:pt idx="1">
                  <c:v>Nei, jeg er ikke medlem, men andre i familien/ husstanden er det</c:v>
                </c:pt>
                <c:pt idx="2">
                  <c:v>Nei, verken jeg eller andre i familien/ husstanden er medlem</c:v>
                </c:pt>
                <c:pt idx="3">
                  <c:v>Vet ikke</c:v>
                </c:pt>
              </c:strCache>
            </c:strRef>
          </c:cat>
          <c:val>
            <c:numRef>
              <c:f>'Ark1'!$B$2:$B$5</c:f>
              <c:numCache>
                <c:formatCode>0%</c:formatCode>
                <c:ptCount val="4"/>
                <c:pt idx="0">
                  <c:v>0.71</c:v>
                </c:pt>
                <c:pt idx="1">
                  <c:v>0.06</c:v>
                </c:pt>
                <c:pt idx="2">
                  <c:v>0.17</c:v>
                </c:pt>
                <c:pt idx="3">
                  <c:v>0.06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900" b="1" i="0" u="none" strike="noStrike" kern="1200" spc="0" baseline="0" noProof="0">
                <a:solidFill>
                  <a:schemeClr val="tx1">
                    <a:lumMod val="65000"/>
                    <a:lumOff val="35000"/>
                  </a:schemeClr>
                </a:solidFill>
                <a:latin typeface="+mn-lt"/>
                <a:ea typeface="+mn-ea"/>
                <a:cs typeface="+mn-cs"/>
              </a:defRPr>
            </a:pPr>
            <a:r>
              <a:rPr lang="nb-NO" sz="900" b="1" noProof="0" dirty="0" smtClean="0"/>
              <a:t>Utdanning og forskning </a:t>
            </a:r>
            <a:endParaRPr lang="nb-NO" sz="900" b="1" noProof="0" dirty="0"/>
          </a:p>
        </c:rich>
      </c:tx>
      <c:layout/>
      <c:overlay val="0"/>
      <c:spPr>
        <a:noFill/>
        <a:ln>
          <a:noFill/>
        </a:ln>
        <a:effectLst/>
      </c:spPr>
    </c:title>
    <c:autoTitleDeleted val="0"/>
    <c:plotArea>
      <c:layout/>
      <c:pieChart>
        <c:varyColors val="1"/>
        <c:ser>
          <c:idx val="0"/>
          <c:order val="0"/>
          <c:tx>
            <c:strRef>
              <c:f>'Ark1'!$B$1</c:f>
              <c:strCache>
                <c:ptCount val="1"/>
                <c:pt idx="0">
                  <c:v>Salg</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'Ark1'!$A$2:$A$5</c:f>
              <c:strCache>
                <c:ptCount val="4"/>
                <c:pt idx="0">
                  <c:v>Ja, jeg er medlem</c:v>
                </c:pt>
                <c:pt idx="1">
                  <c:v>Nei, jeg er ikke medlem, men andre i familien/ husstanden er det</c:v>
                </c:pt>
                <c:pt idx="2">
                  <c:v>Nei, verken jeg eller andre i familien/ husstanden er medlem</c:v>
                </c:pt>
                <c:pt idx="3">
                  <c:v>Vet ikke</c:v>
                </c:pt>
              </c:strCache>
            </c:strRef>
          </c:cat>
          <c:val>
            <c:numRef>
              <c:f>'Ark1'!$B$2:$B$5</c:f>
              <c:numCache>
                <c:formatCode>0%</c:formatCode>
                <c:ptCount val="4"/>
                <c:pt idx="0">
                  <c:v>0.39</c:v>
                </c:pt>
                <c:pt idx="1">
                  <c:v>0.1</c:v>
                </c:pt>
                <c:pt idx="2">
                  <c:v>0.51</c:v>
                </c:pt>
                <c:pt idx="3">
                  <c:v>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b-NO" sz="900" b="1" i="0" u="none" strike="noStrike" kern="1200" spc="0" baseline="0" noProof="0">
                <a:solidFill>
                  <a:schemeClr val="tx1">
                    <a:lumMod val="65000"/>
                    <a:lumOff val="35000"/>
                  </a:schemeClr>
                </a:solidFill>
                <a:latin typeface="+mn-lt"/>
                <a:ea typeface="+mn-ea"/>
                <a:cs typeface="+mn-cs"/>
              </a:defRPr>
            </a:pPr>
            <a:r>
              <a:rPr lang="nb-NO" sz="900" b="1" noProof="0" dirty="0" smtClean="0"/>
              <a:t>Helse og sosiale tjenester</a:t>
            </a:r>
            <a:endParaRPr lang="nb-NO" sz="900" b="1" noProof="0" dirty="0"/>
          </a:p>
        </c:rich>
      </c:tx>
      <c:layout/>
      <c:overlay val="0"/>
      <c:spPr>
        <a:noFill/>
        <a:ln>
          <a:noFill/>
        </a:ln>
        <a:effectLst/>
      </c:spPr>
    </c:title>
    <c:autoTitleDeleted val="0"/>
    <c:plotArea>
      <c:layout/>
      <c:pieChart>
        <c:varyColors val="1"/>
        <c:ser>
          <c:idx val="0"/>
          <c:order val="0"/>
          <c:tx>
            <c:strRef>
              <c:f>'Ark1'!$B$1</c:f>
              <c:strCache>
                <c:ptCount val="1"/>
                <c:pt idx="0">
                  <c:v>Salg</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bg2"/>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'Ark1'!$A$2:$A$5</c:f>
              <c:strCache>
                <c:ptCount val="4"/>
                <c:pt idx="0">
                  <c:v>Ja, jeg er medlem</c:v>
                </c:pt>
                <c:pt idx="1">
                  <c:v>Nei, jeg er ikke medlem, men andre i familien/ husstanden er det</c:v>
                </c:pt>
                <c:pt idx="2">
                  <c:v>Nei, verken jeg eller andre i familien/ husstanden er medlem</c:v>
                </c:pt>
                <c:pt idx="3">
                  <c:v>Vet ikke</c:v>
                </c:pt>
              </c:strCache>
            </c:strRef>
          </c:cat>
          <c:val>
            <c:numRef>
              <c:f>'Ark1'!$B$2:$B$5</c:f>
              <c:numCache>
                <c:formatCode>0%</c:formatCode>
                <c:ptCount val="4"/>
                <c:pt idx="0">
                  <c:v>0.49</c:v>
                </c:pt>
                <c:pt idx="1">
                  <c:v>0.12</c:v>
                </c:pt>
                <c:pt idx="2">
                  <c:v>0.38</c:v>
                </c:pt>
                <c:pt idx="3">
                  <c:v>0.01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BD712-6567-450C-B3C6-BAF6878345EE}" type="datetimeFigureOut">
              <a:rPr lang="en-AU" smtClean="0"/>
              <a:pPr/>
              <a:t>16/01/2015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nb-NO" smtClean="0"/>
              <a:t>Klikk for å redigere tittelstil</a:t>
            </a:r>
            <a:endParaRPr lang="en-GB" dirty="0"/>
          </a:p>
        </p:txBody>
      </p:sp>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84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024580"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40382904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5907364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611434"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3995401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7477101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795726"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6106499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24555275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lvl1pPr>
              <a:defRPr b="0">
                <a:solidFill>
                  <a:schemeClr val="tx1"/>
                </a:solidFill>
              </a:defRPr>
            </a:lvl1pPr>
          </a:lstStyle>
          <a:p>
            <a:r>
              <a:rPr lang="en-US" smtClean="0"/>
              <a:t>Click icon to add picture</a:t>
            </a:r>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399" y="2851200"/>
            <a:ext cx="4287601"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9223992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66610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smtClean="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757629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813" y="0"/>
            <a:ext cx="4670433" cy="1284971"/>
          </a:xfrm>
        </p:spPr>
        <p:txBody>
          <a:bodyPr/>
          <a:lstStyle/>
          <a:p>
            <a:r>
              <a:rPr lang="nb-NO" smtClean="0"/>
              <a:t>Klikk for å redigere tittelstil</a:t>
            </a:r>
            <a:endParaRPr lang="en-GB" dirty="0"/>
          </a:p>
        </p:txBody>
      </p:sp>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1450043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0401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Tree>
    <p:extLst>
      <p:ext uri="{BB962C8B-B14F-4D97-AF65-F5344CB8AC3E}">
        <p14:creationId xmlns:p14="http://schemas.microsoft.com/office/powerpoint/2010/main" val="215857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7990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2173750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0401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40401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1180061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7990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7949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5708800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043715"/>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40402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043715"/>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9948553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253670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0415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141880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42830679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7051494" cy="1284971"/>
          </a:xfrm>
        </p:spPr>
        <p:txBody>
          <a:bodyPr/>
          <a:lstStyle/>
          <a:p>
            <a:r>
              <a:rPr lang="nb-NO" smtClean="0"/>
              <a:t>Klikk for å redigere tittelstil</a:t>
            </a:r>
            <a:endParaRPr lang="en-GB" dirty="0"/>
          </a:p>
        </p:txBody>
      </p:sp>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0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4307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1666414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36718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5713937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4307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4307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57932592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36718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36718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692782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429358"/>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42560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429358"/>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6610951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5"/>
            <a:ext cx="2664000" cy="3674024"/>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367091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4"/>
            <a:ext cx="2664000" cy="3674024"/>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25526955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457911"/>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457911"/>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457911"/>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0" name="Content Placeholder 6"/>
          <p:cNvSpPr>
            <a:spLocks noGrp="1"/>
          </p:cNvSpPr>
          <p:nvPr>
            <p:ph sz="quarter" idx="19"/>
          </p:nvPr>
        </p:nvSpPr>
        <p:spPr>
          <a:xfrm>
            <a:off x="2494192" y="1004677"/>
            <a:ext cx="1944000" cy="4457911"/>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9304457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36732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36732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2781295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272134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059732" cy="1284971"/>
          </a:xfrm>
        </p:spPr>
        <p:txBody>
          <a:bodyPr/>
          <a:lstStyle/>
          <a:p>
            <a:r>
              <a:rPr lang="nb-NO" smtClean="0"/>
              <a:t>Klikk for å redigere tittelstil</a:t>
            </a:r>
            <a:endParaRPr lang="en-GB"/>
          </a:p>
        </p:txBody>
      </p:sp>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0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x1 Box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6085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352617077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x1 Box + Title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38496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727402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x2 Box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6085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031839"/>
            <a:ext cx="4029075" cy="46085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224927988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x2 Box + Title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38496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4826000" y="1790699"/>
            <a:ext cx="4029075" cy="38496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55057708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x3 Box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608288"/>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036005"/>
            <a:ext cx="2664000" cy="46043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608288"/>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126766523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x3 Box + Title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5"/>
            <a:ext cx="2664000" cy="3852954"/>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191075" y="1790699"/>
            <a:ext cx="2664000" cy="38496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4"/>
            <a:ext cx="2664000" cy="3852954"/>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7137291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x4 Box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12159" y="1006068"/>
            <a:ext cx="1944000" cy="463154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008843"/>
            <a:ext cx="1944000" cy="4631545"/>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95275" y="1004677"/>
            <a:ext cx="1944000" cy="4631545"/>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0" name="Content Placeholder 6"/>
          <p:cNvSpPr>
            <a:spLocks noGrp="1"/>
          </p:cNvSpPr>
          <p:nvPr>
            <p:ph sz="quarter" idx="19"/>
          </p:nvPr>
        </p:nvSpPr>
        <p:spPr>
          <a:xfrm>
            <a:off x="2503717" y="1004677"/>
            <a:ext cx="1944000" cy="4631545"/>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964743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x4 Box + Title (Narrow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6911075"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38510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38510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14680306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Narrow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Tree>
    <p:extLst>
      <p:ext uri="{BB962C8B-B14F-4D97-AF65-F5344CB8AC3E}">
        <p14:creationId xmlns:p14="http://schemas.microsoft.com/office/powerpoint/2010/main" val="417733620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07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67549" cy="1284971"/>
          </a:xfrm>
        </p:spPr>
        <p:txBody>
          <a:bodyPr/>
          <a:lstStyle/>
          <a:p>
            <a:r>
              <a:rPr lang="nb-NO" smtClean="0"/>
              <a:t>Klikk for å redigere tittelstil</a:t>
            </a:r>
            <a:endParaRPr lang="en-GB" dirty="0"/>
          </a:p>
        </p:txBody>
      </p:sp>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2359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9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76603" cy="1284971"/>
          </a:xfrm>
        </p:spPr>
        <p:txBody>
          <a:bodyPr/>
          <a:lstStyle/>
          <a:p>
            <a:r>
              <a:rPr lang="nb-NO" smtClean="0"/>
              <a:t>Klikk for å redigere tittelstil</a:t>
            </a:r>
            <a:endParaRPr lang="en-GB" dirty="0"/>
          </a:p>
        </p:txBody>
      </p:sp>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04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611993" cy="1284971"/>
          </a:xfrm>
        </p:spPr>
        <p:txBody>
          <a:bodyPr/>
          <a:lstStyle/>
          <a:p>
            <a:r>
              <a:rPr lang="nb-NO" smtClean="0"/>
              <a:t>Klikk for å redigere tittelstil</a:t>
            </a:r>
            <a:endParaRPr lang="en-GB" dirty="0"/>
          </a:p>
        </p:txBody>
      </p:sp>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92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lvl1pPr>
              <a:defRPr b="0">
                <a:solidFill>
                  <a:schemeClr val="tx1"/>
                </a:solidFill>
              </a:defRPr>
            </a:lvl1pPr>
          </a:lstStyle>
          <a:p>
            <a:r>
              <a:rPr lang="nb-NO" smtClean="0"/>
              <a:t>Klikk ikonet for å legge til et bilde</a:t>
            </a:r>
            <a:endParaRPr lang="en-AU" dirty="0"/>
          </a:p>
        </p:txBody>
      </p:sp>
      <p:sp>
        <p:nvSpPr>
          <p:cNvPr id="4" name="Title 3"/>
          <p:cNvSpPr>
            <a:spLocks noGrp="1"/>
          </p:cNvSpPr>
          <p:nvPr>
            <p:ph type="title"/>
          </p:nvPr>
        </p:nvSpPr>
        <p:spPr/>
        <p:txBody>
          <a:bodyPr/>
          <a:lstStyle/>
          <a:p>
            <a:r>
              <a:rPr lang="nb-NO" smtClean="0"/>
              <a:t>Klikk for å redigere tittelstil</a:t>
            </a:r>
            <a:endParaRPr lang="en-GB" dirty="0"/>
          </a:p>
        </p:txBody>
      </p:sp>
    </p:spTree>
    <p:extLst>
      <p:ext uri="{BB962C8B-B14F-4D97-AF65-F5344CB8AC3E}">
        <p14:creationId xmlns:p14="http://schemas.microsoft.com/office/powerpoint/2010/main" val="28777250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tx1"/>
                </a:solidFill>
              </a:defRPr>
            </a:lvl1pPr>
          </a:lstStyle>
          <a:p>
            <a:pPr lvl="0"/>
            <a:r>
              <a:rPr lang="en-US" dirty="0" smtClean="0"/>
              <a:t>2</a:t>
            </a:r>
            <a:endParaRPr lang="en-GB" dirty="0"/>
          </a:p>
        </p:txBody>
      </p:sp>
      <p:sp>
        <p:nvSpPr>
          <p:cNvPr id="2" name="Title 1"/>
          <p:cNvSpPr>
            <a:spLocks noGrp="1"/>
          </p:cNvSpPr>
          <p:nvPr>
            <p:ph type="title"/>
          </p:nvPr>
        </p:nvSpPr>
        <p:spPr>
          <a:xfrm>
            <a:off x="284400" y="2851200"/>
            <a:ext cx="5010932" cy="766800"/>
          </a:xfrm>
        </p:spPr>
        <p:txBody>
          <a:bodyPr/>
          <a:lstStyle/>
          <a:p>
            <a:r>
              <a:rPr lang="en-US" smtClean="0"/>
              <a:t>Click to edit Master title style</a:t>
            </a:r>
            <a:endParaRPr lang="en-GB"/>
          </a:p>
        </p:txBody>
      </p:sp>
    </p:spTree>
    <p:extLst>
      <p:ext uri="{BB962C8B-B14F-4D97-AF65-F5344CB8AC3E}">
        <p14:creationId xmlns:p14="http://schemas.microsoft.com/office/powerpoint/2010/main" val="18091952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7.xml"/><Relationship Id="rId1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tags" Target="../tags/tag11.xml"/><Relationship Id="rId2" Type="http://schemas.openxmlformats.org/officeDocument/2006/relationships/slideLayout" Target="../slideLayouts/slideLayout10.xml"/><Relationship Id="rId16" Type="http://schemas.openxmlformats.org/officeDocument/2006/relationships/tags" Target="../tags/tag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9.xml"/><Relationship Id="rId10" Type="http://schemas.openxmlformats.org/officeDocument/2006/relationships/slideLayout" Target="../slideLayouts/slideLayout18.xml"/><Relationship Id="rId19"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2.xml"/><Relationship Id="rId18"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17" Type="http://schemas.openxmlformats.org/officeDocument/2006/relationships/tags" Target="../tags/tag16.xml"/><Relationship Id="rId2" Type="http://schemas.openxmlformats.org/officeDocument/2006/relationships/slideLayout" Target="../slideLayouts/slideLayout21.xml"/><Relationship Id="rId16" Type="http://schemas.openxmlformats.org/officeDocument/2006/relationships/tags" Target="../tags/tag1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4.xml"/><Relationship Id="rId10" Type="http://schemas.openxmlformats.org/officeDocument/2006/relationships/slideLayout" Target="../slideLayouts/slideLayout29.xml"/><Relationship Id="rId19"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ags" Target="../tags/tag19.xml"/><Relationship Id="rId1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ags" Target="../tags/tag18.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ags" Target="../tags/tag2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ags" Target="../tags/tag17.xml"/><Relationship Id="rId5" Type="http://schemas.openxmlformats.org/officeDocument/2006/relationships/slideLayout" Target="../slideLayouts/slideLayout35.xml"/><Relationship Id="rId15" Type="http://schemas.openxmlformats.org/officeDocument/2006/relationships/tags" Target="../tags/tag21.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ags" Target="../tags/tag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ags" Target="../tags/tag2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ags" Target="../tags/tag24.xml"/><Relationship Id="rId17" Type="http://schemas.openxmlformats.org/officeDocument/2006/relationships/image" Target="../media/image2.png"/><Relationship Id="rId2" Type="http://schemas.openxmlformats.org/officeDocument/2006/relationships/slideLayout" Target="../slideLayouts/slideLayout41.xml"/><Relationship Id="rId16" Type="http://schemas.openxmlformats.org/officeDocument/2006/relationships/image" Target="../media/image1.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ags" Target="../tags/tag23.xml"/><Relationship Id="rId5" Type="http://schemas.openxmlformats.org/officeDocument/2006/relationships/slideLayout" Target="../slideLayouts/slideLayout44.xml"/><Relationship Id="rId15" Type="http://schemas.openxmlformats.org/officeDocument/2006/relationships/tags" Target="../tags/tag27.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ags" Target="../tags/tag26.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49.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5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SL5_MASTER_A_5.0.1">
    <p:bg>
      <p:bgRef idx="1001">
        <a:schemeClr val="bg1"/>
      </p:bgRef>
    </p:bg>
    <p:spTree>
      <p:nvGrpSpPr>
        <p:cNvPr id="1" name=""/>
        <p:cNvGrpSpPr/>
        <p:nvPr/>
      </p:nvGrpSpPr>
      <p:grpSpPr>
        <a:xfrm>
          <a:off x="0" y="0"/>
          <a:ext cx="0" cy="0"/>
          <a:chOff x="0" y="0"/>
          <a:chExt cx="0" cy="0"/>
        </a:xfrm>
      </p:grpSpPr>
      <p:pic>
        <p:nvPicPr>
          <p:cNvPr id="28" name="Picture 2" descr="C:\Users\AndrewA\Desktop\TNS_logo_rg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81813" y="0"/>
            <a:ext cx="8573262" cy="1284971"/>
          </a:xfrm>
          <a:prstGeom prst="rect">
            <a:avLst/>
          </a:prstGeom>
          <a:noFill/>
        </p:spPr>
        <p:txBody>
          <a:bodyPr vert="horz" lIns="0" tIns="208800" rIns="0" bIns="0" rtlCol="0" anchor="t">
            <a:noAutofit/>
          </a:bodyPr>
          <a:lstStyle/>
          <a:p>
            <a:r>
              <a:rPr lang="nb-NO" smtClean="0"/>
              <a:t>Klikk for å redigere tittelstil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0"/>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hidden="1"/>
          <p:cNvGrpSpPr/>
          <p:nvPr/>
        </p:nvGrpSpPr>
        <p:grpSpPr bwMode="gray">
          <a:xfrm>
            <a:off x="-1334173" y="-533456"/>
            <a:ext cx="10723183" cy="6493000"/>
            <a:chOff x="-1334173" y="-533456"/>
            <a:chExt cx="10723183" cy="6493000"/>
          </a:xfrm>
        </p:grpSpPr>
        <p:grpSp>
          <p:nvGrpSpPr>
            <p:cNvPr id="49" name="Group 48" hidden="1"/>
            <p:cNvGrpSpPr/>
            <p:nvPr/>
          </p:nvGrpSpPr>
          <p:grpSpPr bwMode="gray">
            <a:xfrm>
              <a:off x="-1334173" y="-533456"/>
              <a:ext cx="10723183" cy="6493000"/>
              <a:chOff x="-1334173" y="-533456"/>
              <a:chExt cx="10723183" cy="6493000"/>
            </a:xfrm>
          </p:grpSpPr>
          <p:grpSp>
            <p:nvGrpSpPr>
              <p:cNvPr id="50" name="Group 13" hidden="1"/>
              <p:cNvGrpSpPr/>
              <p:nvPr userDrawn="1"/>
            </p:nvGrpSpPr>
            <p:grpSpPr bwMode="gray">
              <a:xfrm>
                <a:off x="-1334173" y="1145470"/>
                <a:ext cx="1327930" cy="4814074"/>
                <a:chOff x="-1334173" y="1145470"/>
                <a:chExt cx="1327930" cy="4814074"/>
              </a:xfrm>
            </p:grpSpPr>
            <p:grpSp>
              <p:nvGrpSpPr>
                <p:cNvPr id="58" name="Group 7" hidden="1"/>
                <p:cNvGrpSpPr/>
                <p:nvPr userDrawn="1"/>
              </p:nvGrpSpPr>
              <p:grpSpPr bwMode="gray">
                <a:xfrm>
                  <a:off x="-1334173" y="4420483"/>
                  <a:ext cx="1327930" cy="276999"/>
                  <a:chOff x="-1334173" y="4420483"/>
                  <a:chExt cx="1327930" cy="276999"/>
                </a:xfrm>
              </p:grpSpPr>
              <p:cxnSp>
                <p:nvCxnSpPr>
                  <p:cNvPr id="68" name="Straight Connector 67"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60" name="Group 5"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51" name="Group 6" hidden="1"/>
              <p:cNvGrpSpPr/>
              <p:nvPr userDrawn="1"/>
            </p:nvGrpSpPr>
            <p:grpSpPr bwMode="gray">
              <a:xfrm>
                <a:off x="-253905" y="-533456"/>
                <a:ext cx="9642915" cy="533456"/>
                <a:chOff x="-253905" y="-533456"/>
                <a:chExt cx="9642915" cy="533456"/>
              </a:xfrm>
            </p:grpSpPr>
            <p:grpSp>
              <p:nvGrpSpPr>
                <p:cNvPr id="52" name="Group 51" hidden="1"/>
                <p:cNvGrpSpPr/>
                <p:nvPr userDrawn="1"/>
              </p:nvGrpSpPr>
              <p:grpSpPr bwMode="gray">
                <a:xfrm>
                  <a:off x="-253905" y="-533456"/>
                  <a:ext cx="1072330" cy="533456"/>
                  <a:chOff x="-250415" y="-533456"/>
                  <a:chExt cx="1072330" cy="533456"/>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3" name="Group 2" hidden="1"/>
                <p:cNvGrpSpPr/>
                <p:nvPr userDrawn="1"/>
              </p:nvGrpSpPr>
              <p:grpSpPr bwMode="gray">
                <a:xfrm>
                  <a:off x="8316680" y="-533456"/>
                  <a:ext cx="1072330" cy="528999"/>
                  <a:chOff x="7804969" y="-533456"/>
                  <a:chExt cx="1072330" cy="528999"/>
                </a:xfrm>
              </p:grpSpPr>
              <p:cxnSp>
                <p:nvCxnSpPr>
                  <p:cNvPr id="54" name="Straight Connector 53"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4" name="TextBox 33"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pic>
        <p:nvPicPr>
          <p:cNvPr id="7" name="Bilde 6"/>
          <p:cNvPicPr>
            <a:picLocks noChangeAspect="1"/>
          </p:cNvPicPr>
          <p:nvPr userDrawn="1">
            <p:custDataLst>
              <p:tags r:id="rId11"/>
            </p:custDataLst>
          </p:nvPr>
        </p:nvPicPr>
        <p:blipFill>
          <a:blip r:embed="rId16" cstate="print">
            <a:extLst>
              <a:ext uri="{28A0092B-C50C-407E-A947-70E740481C1C}">
                <a14:useLocalDpi xmlns:a14="http://schemas.microsoft.com/office/drawing/2010/main" val="0"/>
              </a:ext>
            </a:extLst>
          </a:blip>
          <a:stretch>
            <a:fillRect/>
          </a:stretch>
        </p:blipFill>
        <p:spPr>
          <a:xfrm>
            <a:off x="7628131" y="6073064"/>
            <a:ext cx="982170" cy="489097"/>
          </a:xfrm>
          <a:prstGeom prst="rect">
            <a:avLst/>
          </a:prstGeom>
        </p:spPr>
      </p:pic>
      <p:sp>
        <p:nvSpPr>
          <p:cNvPr id="8" name="TekstSylinder 7"/>
          <p:cNvSpPr txBox="1"/>
          <p:nvPr userDrawn="1">
            <p:custDataLst>
              <p:tags r:id="rId12"/>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panose="020B0604030504040204" pitchFamily="34" charset="0"/>
              </a:rPr>
              <a:t>Frivillighetsbarometeret 2014</a:t>
            </a:r>
            <a:endParaRPr lang="nb-NO" sz="1250" b="0" i="0" u="none" strike="noStrike" spc="0" baseline="0" dirty="0" err="1" smtClean="0">
              <a:solidFill>
                <a:srgbClr val="333333"/>
              </a:solidFill>
              <a:latin typeface="Verdana" panose="020B0604030504040204" pitchFamily="34" charset="0"/>
            </a:endParaRPr>
          </a:p>
        </p:txBody>
      </p:sp>
      <p:sp>
        <p:nvSpPr>
          <p:cNvPr id="9" name="TekstSylinder 8"/>
          <p:cNvSpPr txBox="1"/>
          <p:nvPr userDrawn="1">
            <p:custDataLst>
              <p:tags r:id="rId13"/>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panose="020B0604030504040204" pitchFamily="34" charset="0"/>
              </a:rPr>
              <a:t>© TNS </a:t>
            </a:r>
            <a:endParaRPr lang="nb-NO" sz="750" b="0" i="0" u="none" strike="noStrike" spc="0" baseline="0" dirty="0" err="1" smtClean="0">
              <a:solidFill>
                <a:srgbClr val="333333"/>
              </a:solidFill>
              <a:latin typeface="Verdana" panose="020B0604030504040204" pitchFamily="34" charset="0"/>
            </a:endParaRPr>
          </a:p>
        </p:txBody>
      </p:sp>
      <p:sp>
        <p:nvSpPr>
          <p:cNvPr id="11" name="TekstSylinder 10"/>
          <p:cNvSpPr txBox="1"/>
          <p:nvPr userDrawn="1">
            <p:custDataLst>
              <p:tags r:id="rId14"/>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panose="020B0604030504040204" pitchFamily="34" charset="0"/>
            </a:endParaRPr>
          </a:p>
        </p:txBody>
      </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LSL5_MASTER_B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smtClean="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8"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hidden="1"/>
          <p:cNvGrpSpPr/>
          <p:nvPr/>
        </p:nvGrpSpPr>
        <p:grpSpPr bwMode="gray">
          <a:xfrm>
            <a:off x="-1334173" y="-533456"/>
            <a:ext cx="10723183" cy="6493000"/>
            <a:chOff x="-1334173" y="-533456"/>
            <a:chExt cx="10723183" cy="6493000"/>
          </a:xfrm>
        </p:grpSpPr>
        <p:grpSp>
          <p:nvGrpSpPr>
            <p:cNvPr id="49" name="Group 48" hidden="1"/>
            <p:cNvGrpSpPr/>
            <p:nvPr/>
          </p:nvGrpSpPr>
          <p:grpSpPr bwMode="gray">
            <a:xfrm>
              <a:off x="-1334173" y="-533456"/>
              <a:ext cx="10723183" cy="6493000"/>
              <a:chOff x="-1334173" y="-533456"/>
              <a:chExt cx="10723183" cy="6493000"/>
            </a:xfrm>
          </p:grpSpPr>
          <p:grpSp>
            <p:nvGrpSpPr>
              <p:cNvPr id="50" name="Group 13" hidden="1"/>
              <p:cNvGrpSpPr/>
              <p:nvPr userDrawn="1"/>
            </p:nvGrpSpPr>
            <p:grpSpPr bwMode="gray">
              <a:xfrm>
                <a:off x="-1334173" y="1145470"/>
                <a:ext cx="1327930" cy="4814074"/>
                <a:chOff x="-1334173" y="1145470"/>
                <a:chExt cx="1327930" cy="4814074"/>
              </a:xfrm>
            </p:grpSpPr>
            <p:grpSp>
              <p:nvGrpSpPr>
                <p:cNvPr id="58" name="Group 7" hidden="1"/>
                <p:cNvGrpSpPr/>
                <p:nvPr userDrawn="1"/>
              </p:nvGrpSpPr>
              <p:grpSpPr bwMode="gray">
                <a:xfrm>
                  <a:off x="-1334173" y="4420483"/>
                  <a:ext cx="1327930" cy="276999"/>
                  <a:chOff x="-1334173" y="4420483"/>
                  <a:chExt cx="1327930" cy="276999"/>
                </a:xfrm>
              </p:grpSpPr>
              <p:cxnSp>
                <p:nvCxnSpPr>
                  <p:cNvPr id="68" name="Straight Connector 67"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60" name="Group 5"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51" name="Group 6" hidden="1"/>
              <p:cNvGrpSpPr/>
              <p:nvPr userDrawn="1"/>
            </p:nvGrpSpPr>
            <p:grpSpPr bwMode="gray">
              <a:xfrm>
                <a:off x="-253905" y="-533456"/>
                <a:ext cx="9642915" cy="533456"/>
                <a:chOff x="-253905" y="-533456"/>
                <a:chExt cx="9642915" cy="533456"/>
              </a:xfrm>
            </p:grpSpPr>
            <p:grpSp>
              <p:nvGrpSpPr>
                <p:cNvPr id="52" name="Group 51" hidden="1"/>
                <p:cNvGrpSpPr/>
                <p:nvPr userDrawn="1"/>
              </p:nvGrpSpPr>
              <p:grpSpPr bwMode="gray">
                <a:xfrm>
                  <a:off x="-253905" y="-533456"/>
                  <a:ext cx="1072330" cy="533456"/>
                  <a:chOff x="-250415" y="-533456"/>
                  <a:chExt cx="1072330" cy="533456"/>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3" name="Group 2" hidden="1"/>
                <p:cNvGrpSpPr/>
                <p:nvPr userDrawn="1"/>
              </p:nvGrpSpPr>
              <p:grpSpPr bwMode="gray">
                <a:xfrm>
                  <a:off x="8316680" y="-533456"/>
                  <a:ext cx="1072330" cy="528999"/>
                  <a:chOff x="7804969" y="-533456"/>
                  <a:chExt cx="1072330" cy="528999"/>
                </a:xfrm>
              </p:grpSpPr>
              <p:cxnSp>
                <p:nvCxnSpPr>
                  <p:cNvPr id="54" name="Straight Connector 53"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4" name="TextBox 33"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pic>
        <p:nvPicPr>
          <p:cNvPr id="7" name="Bilde 6"/>
          <p:cNvPicPr>
            <a:picLocks noChangeAspect="1"/>
          </p:cNvPicPr>
          <p:nvPr userDrawn="1">
            <p:custDataLst>
              <p:tags r:id="rId14"/>
            </p:custDataLst>
          </p:nvPr>
        </p:nvPicPr>
        <p:blipFill>
          <a:blip r:embed="rId19" cstate="print">
            <a:extLst>
              <a:ext uri="{28A0092B-C50C-407E-A947-70E740481C1C}">
                <a14:useLocalDpi xmlns:a14="http://schemas.microsoft.com/office/drawing/2010/main" val="0"/>
              </a:ext>
            </a:extLst>
          </a:blip>
          <a:stretch>
            <a:fillRect/>
          </a:stretch>
        </p:blipFill>
        <p:spPr>
          <a:xfrm>
            <a:off x="7628131" y="6073064"/>
            <a:ext cx="982170" cy="489097"/>
          </a:xfrm>
          <a:prstGeom prst="rect">
            <a:avLst/>
          </a:prstGeom>
        </p:spPr>
      </p:pic>
      <p:sp>
        <p:nvSpPr>
          <p:cNvPr id="8" name="TekstSylinder 7"/>
          <p:cNvSpPr txBox="1"/>
          <p:nvPr userDrawn="1">
            <p:custDataLst>
              <p:tags r:id="rId15"/>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panose="020B0604030504040204" pitchFamily="34" charset="0"/>
              </a:rPr>
              <a:t>Frivillighetsbarometeret 2014</a:t>
            </a:r>
            <a:endParaRPr lang="nb-NO" sz="1250" b="0" i="0" u="none" strike="noStrike" spc="0" baseline="0" dirty="0" err="1" smtClean="0">
              <a:solidFill>
                <a:srgbClr val="333333"/>
              </a:solidFill>
              <a:latin typeface="Verdana" panose="020B0604030504040204" pitchFamily="34" charset="0"/>
            </a:endParaRPr>
          </a:p>
        </p:txBody>
      </p:sp>
      <p:sp>
        <p:nvSpPr>
          <p:cNvPr id="9" name="TekstSylinder 8"/>
          <p:cNvSpPr txBox="1"/>
          <p:nvPr userDrawn="1">
            <p:custDataLst>
              <p:tags r:id="rId16"/>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panose="020B0604030504040204" pitchFamily="34" charset="0"/>
              </a:rPr>
              <a:t>© TNS </a:t>
            </a:r>
            <a:endParaRPr lang="nb-NO" sz="750" b="0" i="0" u="none" strike="noStrike" spc="0" baseline="0" dirty="0" err="1" smtClean="0">
              <a:solidFill>
                <a:srgbClr val="333333"/>
              </a:solidFill>
              <a:latin typeface="Verdana" panose="020B0604030504040204" pitchFamily="34" charset="0"/>
            </a:endParaRPr>
          </a:p>
        </p:txBody>
      </p:sp>
      <p:sp>
        <p:nvSpPr>
          <p:cNvPr id="11" name="TekstSylinder 10"/>
          <p:cNvSpPr txBox="1"/>
          <p:nvPr userDrawn="1">
            <p:custDataLst>
              <p:tags r:id="rId17"/>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panose="020B0604030504040204" pitchFamily="34" charset="0"/>
            </a:endParaRPr>
          </a:p>
        </p:txBody>
      </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SL5_MASTER_C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799051"/>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hidden="1"/>
          <p:cNvGrpSpPr/>
          <p:nvPr/>
        </p:nvGrpSpPr>
        <p:grpSpPr bwMode="gray">
          <a:xfrm>
            <a:off x="-1334173" y="-533456"/>
            <a:ext cx="10723183" cy="6493000"/>
            <a:chOff x="-1334173" y="-533456"/>
            <a:chExt cx="10723183" cy="6493000"/>
          </a:xfrm>
        </p:grpSpPr>
        <p:grpSp>
          <p:nvGrpSpPr>
            <p:cNvPr id="46" name="Group 45" hidden="1"/>
            <p:cNvGrpSpPr/>
            <p:nvPr/>
          </p:nvGrpSpPr>
          <p:grpSpPr bwMode="gray">
            <a:xfrm>
              <a:off x="-1334173" y="-533456"/>
              <a:ext cx="10723183" cy="6493000"/>
              <a:chOff x="-1334173" y="-533456"/>
              <a:chExt cx="10723183" cy="6493000"/>
            </a:xfrm>
          </p:grpSpPr>
          <p:grpSp>
            <p:nvGrpSpPr>
              <p:cNvPr id="47" name="Group 13" hidden="1"/>
              <p:cNvGrpSpPr/>
              <p:nvPr userDrawn="1"/>
            </p:nvGrpSpPr>
            <p:grpSpPr bwMode="gray">
              <a:xfrm>
                <a:off x="-1334173" y="1145470"/>
                <a:ext cx="1327930" cy="4814074"/>
                <a:chOff x="-1334173" y="1145470"/>
                <a:chExt cx="1327930" cy="4814074"/>
              </a:xfrm>
            </p:grpSpPr>
            <p:grpSp>
              <p:nvGrpSpPr>
                <p:cNvPr id="55" name="Group 7" hidden="1"/>
                <p:cNvGrpSpPr/>
                <p:nvPr userDrawn="1"/>
              </p:nvGrpSpPr>
              <p:grpSpPr bwMode="gray">
                <a:xfrm>
                  <a:off x="-1334173" y="4420483"/>
                  <a:ext cx="1327930" cy="276999"/>
                  <a:chOff x="-1334173" y="4420483"/>
                  <a:chExt cx="1327930" cy="276999"/>
                </a:xfrm>
              </p:grpSpPr>
              <p:cxnSp>
                <p:nvCxnSpPr>
                  <p:cNvPr id="65" name="Straight Connector 64"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hidden="1"/>
                <p:cNvGrpSpPr/>
                <p:nvPr userDrawn="1"/>
              </p:nvGrpSpPr>
              <p:grpSpPr bwMode="gray">
                <a:xfrm>
                  <a:off x="-1334173" y="5682545"/>
                  <a:ext cx="1327930" cy="276999"/>
                  <a:chOff x="-1334173" y="5682545"/>
                  <a:chExt cx="1327930" cy="276999"/>
                </a:xfrm>
              </p:grpSpPr>
              <p:cxnSp>
                <p:nvCxnSpPr>
                  <p:cNvPr id="63" name="Straight Connector 62"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7" name="Group 5" hidden="1"/>
                <p:cNvGrpSpPr/>
                <p:nvPr userDrawn="1"/>
              </p:nvGrpSpPr>
              <p:grpSpPr bwMode="gray">
                <a:xfrm>
                  <a:off x="-1334173" y="1145470"/>
                  <a:ext cx="1327930" cy="276999"/>
                  <a:chOff x="-1334173" y="1145470"/>
                  <a:chExt cx="1327930" cy="276999"/>
                </a:xfrm>
              </p:grpSpPr>
              <p:cxnSp>
                <p:nvCxnSpPr>
                  <p:cNvPr id="61" name="Straight Connector 60"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hidden="1"/>
                <p:cNvGrpSpPr/>
                <p:nvPr userDrawn="1"/>
              </p:nvGrpSpPr>
              <p:grpSpPr bwMode="gray">
                <a:xfrm>
                  <a:off x="-1334173" y="1659820"/>
                  <a:ext cx="1327930" cy="276999"/>
                  <a:chOff x="-1334173" y="1659820"/>
                  <a:chExt cx="1327930" cy="276999"/>
                </a:xfrm>
              </p:grpSpPr>
              <p:cxnSp>
                <p:nvCxnSpPr>
                  <p:cNvPr id="59" name="Straight Connector 58"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8" name="Group 6" hidden="1"/>
              <p:cNvGrpSpPr/>
              <p:nvPr userDrawn="1"/>
            </p:nvGrpSpPr>
            <p:grpSpPr bwMode="gray">
              <a:xfrm>
                <a:off x="-253905" y="-533456"/>
                <a:ext cx="9642915" cy="533456"/>
                <a:chOff x="-253905" y="-533456"/>
                <a:chExt cx="9642915" cy="533456"/>
              </a:xfrm>
            </p:grpSpPr>
            <p:grpSp>
              <p:nvGrpSpPr>
                <p:cNvPr id="49" name="Group 48" hidden="1"/>
                <p:cNvGrpSpPr/>
                <p:nvPr userDrawn="1"/>
              </p:nvGrpSpPr>
              <p:grpSpPr bwMode="gray">
                <a:xfrm>
                  <a:off x="-253905" y="-533456"/>
                  <a:ext cx="1072330" cy="533456"/>
                  <a:chOff x="-250415" y="-533456"/>
                  <a:chExt cx="1072330" cy="533456"/>
                </a:xfrm>
              </p:grpSpPr>
              <p:cxnSp>
                <p:nvCxnSpPr>
                  <p:cNvPr id="53" name="Straight Connector 52"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0" name="Group 2" hidden="1"/>
                <p:cNvGrpSpPr/>
                <p:nvPr userDrawn="1"/>
              </p:nvGrpSpPr>
              <p:grpSpPr bwMode="gray">
                <a:xfrm>
                  <a:off x="8316680" y="-533456"/>
                  <a:ext cx="1072330" cy="528999"/>
                  <a:chOff x="7804969" y="-533456"/>
                  <a:chExt cx="1072330" cy="528999"/>
                </a:xfrm>
              </p:grpSpPr>
              <p:cxnSp>
                <p:nvCxnSpPr>
                  <p:cNvPr id="51" name="Straight Connector 50"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5" name="TextBox 34"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pic>
        <p:nvPicPr>
          <p:cNvPr id="8" name="Bilde 7"/>
          <p:cNvPicPr>
            <a:picLocks noChangeAspect="1"/>
          </p:cNvPicPr>
          <p:nvPr userDrawn="1">
            <p:custDataLst>
              <p:tags r:id="rId14"/>
            </p:custDataLst>
          </p:nvPr>
        </p:nvPicPr>
        <p:blipFill>
          <a:blip r:embed="rId19" cstate="print">
            <a:extLst>
              <a:ext uri="{28A0092B-C50C-407E-A947-70E740481C1C}">
                <a14:useLocalDpi xmlns:a14="http://schemas.microsoft.com/office/drawing/2010/main" val="0"/>
              </a:ext>
            </a:extLst>
          </a:blip>
          <a:stretch>
            <a:fillRect/>
          </a:stretch>
        </p:blipFill>
        <p:spPr>
          <a:xfrm>
            <a:off x="7628131" y="6073064"/>
            <a:ext cx="982170" cy="489097"/>
          </a:xfrm>
          <a:prstGeom prst="rect">
            <a:avLst/>
          </a:prstGeom>
        </p:spPr>
      </p:pic>
      <p:sp>
        <p:nvSpPr>
          <p:cNvPr id="9" name="TekstSylinder 8"/>
          <p:cNvSpPr txBox="1"/>
          <p:nvPr userDrawn="1">
            <p:custDataLst>
              <p:tags r:id="rId15"/>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panose="020B0604030504040204" pitchFamily="34" charset="0"/>
              </a:rPr>
              <a:t>Frivillighetsbarometeret 2014</a:t>
            </a:r>
            <a:endParaRPr lang="nb-NO" sz="1250" b="0" i="0" u="none" strike="noStrike" spc="0" baseline="0" dirty="0" err="1" smtClean="0">
              <a:solidFill>
                <a:srgbClr val="333333"/>
              </a:solidFill>
              <a:latin typeface="Verdana" panose="020B0604030504040204" pitchFamily="34" charset="0"/>
            </a:endParaRPr>
          </a:p>
        </p:txBody>
      </p:sp>
      <p:sp>
        <p:nvSpPr>
          <p:cNvPr id="10" name="TekstSylinder 9"/>
          <p:cNvSpPr txBox="1"/>
          <p:nvPr userDrawn="1">
            <p:custDataLst>
              <p:tags r:id="rId16"/>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panose="020B0604030504040204" pitchFamily="34" charset="0"/>
              </a:rPr>
              <a:t>© TNS </a:t>
            </a:r>
            <a:endParaRPr lang="nb-NO" sz="750" b="0" i="0" u="none" strike="noStrike" spc="0" baseline="0" dirty="0" err="1" smtClean="0">
              <a:solidFill>
                <a:srgbClr val="333333"/>
              </a:solidFill>
              <a:latin typeface="Verdana" panose="020B0604030504040204" pitchFamily="34" charset="0"/>
            </a:endParaRPr>
          </a:p>
        </p:txBody>
      </p:sp>
      <p:sp>
        <p:nvSpPr>
          <p:cNvPr id="12" name="TekstSylinder 11"/>
          <p:cNvSpPr txBox="1"/>
          <p:nvPr userDrawn="1">
            <p:custDataLst>
              <p:tags r:id="rId17"/>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panose="020B0604030504040204" pitchFamily="34" charset="0"/>
            </a:endParaRP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SLSL5_MASTER_D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custDataLst>
              <p:tags r:id="rId11"/>
            </p:custDataLst>
          </p:nvPr>
        </p:nvSpPr>
        <p:spPr bwMode="ltGray">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custDataLst>
              <p:tags r:id="rId12"/>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C:\Users\AndrewA\Desktop\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hidden="1"/>
          <p:cNvGrpSpPr/>
          <p:nvPr/>
        </p:nvGrpSpPr>
        <p:grpSpPr bwMode="gray">
          <a:xfrm>
            <a:off x="-1334173" y="-533456"/>
            <a:ext cx="10723183" cy="6493000"/>
            <a:chOff x="-1334173" y="-533456"/>
            <a:chExt cx="10723183" cy="6493000"/>
          </a:xfrm>
        </p:grpSpPr>
        <p:grpSp>
          <p:nvGrpSpPr>
            <p:cNvPr id="47" name="Group 46" hidden="1"/>
            <p:cNvGrpSpPr/>
            <p:nvPr/>
          </p:nvGrpSpPr>
          <p:grpSpPr bwMode="gray">
            <a:xfrm>
              <a:off x="-1334173" y="-533456"/>
              <a:ext cx="10723183" cy="6493000"/>
              <a:chOff x="-1334173" y="-533456"/>
              <a:chExt cx="10723183" cy="6493000"/>
            </a:xfrm>
          </p:grpSpPr>
          <p:grpSp>
            <p:nvGrpSpPr>
              <p:cNvPr id="48" name="Group 13" hidden="1"/>
              <p:cNvGrpSpPr/>
              <p:nvPr userDrawn="1"/>
            </p:nvGrpSpPr>
            <p:grpSpPr bwMode="gray">
              <a:xfrm>
                <a:off x="-1334173" y="1145470"/>
                <a:ext cx="1327930" cy="4814074"/>
                <a:chOff x="-1334173" y="1145470"/>
                <a:chExt cx="1327930" cy="4814074"/>
              </a:xfrm>
            </p:grpSpPr>
            <p:grpSp>
              <p:nvGrpSpPr>
                <p:cNvPr id="56" name="Group 7" hidden="1"/>
                <p:cNvGrpSpPr/>
                <p:nvPr userDrawn="1"/>
              </p:nvGrpSpPr>
              <p:grpSpPr bwMode="gray">
                <a:xfrm>
                  <a:off x="-1334173" y="4420483"/>
                  <a:ext cx="1327930" cy="276999"/>
                  <a:chOff x="-1334173" y="4420483"/>
                  <a:chExt cx="1327930" cy="276999"/>
                </a:xfrm>
              </p:grpSpPr>
              <p:cxnSp>
                <p:nvCxnSpPr>
                  <p:cNvPr id="66" name="Straight Connector 65"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hidden="1"/>
                <p:cNvGrpSpPr/>
                <p:nvPr userDrawn="1"/>
              </p:nvGrpSpPr>
              <p:grpSpPr bwMode="gray">
                <a:xfrm>
                  <a:off x="-1334173" y="5682545"/>
                  <a:ext cx="1327930" cy="276999"/>
                  <a:chOff x="-1334173" y="5682545"/>
                  <a:chExt cx="1327930" cy="276999"/>
                </a:xfrm>
              </p:grpSpPr>
              <p:cxnSp>
                <p:nvCxnSpPr>
                  <p:cNvPr id="64" name="Straight Connector 63"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8" name="Group 5" hidden="1"/>
                <p:cNvGrpSpPr/>
                <p:nvPr userDrawn="1"/>
              </p:nvGrpSpPr>
              <p:grpSpPr bwMode="gray">
                <a:xfrm>
                  <a:off x="-1334173" y="1145470"/>
                  <a:ext cx="1327930" cy="276999"/>
                  <a:chOff x="-1334173" y="1145470"/>
                  <a:chExt cx="1327930" cy="276999"/>
                </a:xfrm>
              </p:grpSpPr>
              <p:cxnSp>
                <p:nvCxnSpPr>
                  <p:cNvPr id="62" name="Straight Connector 61"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hidden="1"/>
                <p:cNvGrpSpPr/>
                <p:nvPr userDrawn="1"/>
              </p:nvGrpSpPr>
              <p:grpSpPr bwMode="gray">
                <a:xfrm>
                  <a:off x="-1334173" y="1659820"/>
                  <a:ext cx="1327930" cy="276999"/>
                  <a:chOff x="-1334173" y="1659820"/>
                  <a:chExt cx="1327930" cy="276999"/>
                </a:xfrm>
              </p:grpSpPr>
              <p:cxnSp>
                <p:nvCxnSpPr>
                  <p:cNvPr id="60" name="Straight Connector 59"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9" name="Group 6" hidden="1"/>
              <p:cNvGrpSpPr/>
              <p:nvPr userDrawn="1"/>
            </p:nvGrpSpPr>
            <p:grpSpPr bwMode="gray">
              <a:xfrm>
                <a:off x="-253905" y="-533456"/>
                <a:ext cx="9642915" cy="533456"/>
                <a:chOff x="-253905" y="-533456"/>
                <a:chExt cx="9642915" cy="533456"/>
              </a:xfrm>
            </p:grpSpPr>
            <p:grpSp>
              <p:nvGrpSpPr>
                <p:cNvPr id="50" name="Group 49" hidden="1"/>
                <p:cNvGrpSpPr/>
                <p:nvPr userDrawn="1"/>
              </p:nvGrpSpPr>
              <p:grpSpPr bwMode="gray">
                <a:xfrm>
                  <a:off x="-253905" y="-533456"/>
                  <a:ext cx="1072330" cy="533456"/>
                  <a:chOff x="-250415" y="-533456"/>
                  <a:chExt cx="1072330" cy="533456"/>
                </a:xfrm>
              </p:grpSpPr>
              <p:cxnSp>
                <p:nvCxnSpPr>
                  <p:cNvPr id="54" name="Straight Connector 53"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1" name="Group 2" hidden="1"/>
                <p:cNvGrpSpPr/>
                <p:nvPr userDrawn="1"/>
              </p:nvGrpSpPr>
              <p:grpSpPr bwMode="gray">
                <a:xfrm>
                  <a:off x="8316680" y="-533456"/>
                  <a:ext cx="1072330" cy="528999"/>
                  <a:chOff x="7804969" y="-533456"/>
                  <a:chExt cx="1072330" cy="528999"/>
                </a:xfrm>
              </p:grpSpPr>
              <p:cxnSp>
                <p:nvCxnSpPr>
                  <p:cNvPr id="52" name="Straight Connector 51"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6" name="TextBox 35"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pic>
        <p:nvPicPr>
          <p:cNvPr id="8" name="Bilde 7"/>
          <p:cNvPicPr>
            <a:picLocks noChangeAspect="1"/>
          </p:cNvPicPr>
          <p:nvPr userDrawn="1">
            <p:custDataLst>
              <p:tags r:id="rId13"/>
            </p:custDataLst>
          </p:nvPr>
        </p:nvPicPr>
        <p:blipFill>
          <a:blip r:embed="rId18" cstate="print">
            <a:extLst>
              <a:ext uri="{28A0092B-C50C-407E-A947-70E740481C1C}">
                <a14:useLocalDpi xmlns:a14="http://schemas.microsoft.com/office/drawing/2010/main" val="0"/>
              </a:ext>
            </a:extLst>
          </a:blip>
          <a:stretch>
            <a:fillRect/>
          </a:stretch>
        </p:blipFill>
        <p:spPr>
          <a:xfrm>
            <a:off x="7628131" y="6073064"/>
            <a:ext cx="982170" cy="489097"/>
          </a:xfrm>
          <a:prstGeom prst="rect">
            <a:avLst/>
          </a:prstGeom>
        </p:spPr>
      </p:pic>
      <p:sp>
        <p:nvSpPr>
          <p:cNvPr id="9" name="TekstSylinder 8"/>
          <p:cNvSpPr txBox="1"/>
          <p:nvPr userDrawn="1">
            <p:custDataLst>
              <p:tags r:id="rId14"/>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panose="020B0604030504040204" pitchFamily="34" charset="0"/>
              </a:rPr>
              <a:t>Frivillighetsbarometeret 2014</a:t>
            </a:r>
            <a:endParaRPr lang="nb-NO" sz="1250" b="0" i="0" u="none" strike="noStrike" spc="0" baseline="0" dirty="0" smtClean="0">
              <a:solidFill>
                <a:srgbClr val="333333"/>
              </a:solidFill>
              <a:latin typeface="Verdana" panose="020B0604030504040204" pitchFamily="34" charset="0"/>
            </a:endParaRPr>
          </a:p>
        </p:txBody>
      </p:sp>
      <p:sp>
        <p:nvSpPr>
          <p:cNvPr id="10" name="TekstSylinder 9"/>
          <p:cNvSpPr txBox="1"/>
          <p:nvPr userDrawn="1">
            <p:custDataLst>
              <p:tags r:id="rId15"/>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panose="020B0604030504040204" pitchFamily="34" charset="0"/>
              </a:rPr>
              <a:t>© TNS </a:t>
            </a:r>
            <a:endParaRPr lang="nb-NO" sz="750" b="0" i="0" u="none" strike="noStrike" spc="0" baseline="0" dirty="0" smtClean="0">
              <a:solidFill>
                <a:srgbClr val="333333"/>
              </a:solidFill>
              <a:latin typeface="Verdana" panose="020B0604030504040204" pitchFamily="34" charset="0"/>
            </a:endParaRPr>
          </a:p>
        </p:txBody>
      </p:sp>
      <p:sp>
        <p:nvSpPr>
          <p:cNvPr id="12" name="TekstSylinder 11"/>
          <p:cNvSpPr txBox="1"/>
          <p:nvPr userDrawn="1">
            <p:custDataLst>
              <p:tags r:id="rId16"/>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smtClean="0">
              <a:solidFill>
                <a:srgbClr val="333333"/>
              </a:solidFill>
              <a:latin typeface="Verdana" panose="020B0604030504040204" pitchFamily="34" charset="0"/>
            </a:endParaRPr>
          </a:p>
        </p:txBody>
      </p:sp>
    </p:spTree>
    <p:extLst>
      <p:ext uri="{BB962C8B-B14F-4D97-AF65-F5344CB8AC3E}">
        <p14:creationId xmlns:p14="http://schemas.microsoft.com/office/powerpoint/2010/main" val="103038070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name="SLSL5_MASTER_E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285750" y="1031837"/>
            <a:ext cx="8569324" cy="4303751"/>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1"/>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C:\Users\AndrewA\Desktop\TNS_logo_rgb.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hidden="1"/>
          <p:cNvGrpSpPr/>
          <p:nvPr/>
        </p:nvGrpSpPr>
        <p:grpSpPr bwMode="gray">
          <a:xfrm>
            <a:off x="-1334173" y="-533456"/>
            <a:ext cx="10723183" cy="6493000"/>
            <a:chOff x="-1334173" y="-533456"/>
            <a:chExt cx="10723183" cy="6493000"/>
          </a:xfrm>
        </p:grpSpPr>
        <p:grpSp>
          <p:nvGrpSpPr>
            <p:cNvPr id="47" name="Group 46" hidden="1"/>
            <p:cNvGrpSpPr/>
            <p:nvPr/>
          </p:nvGrpSpPr>
          <p:grpSpPr bwMode="gray">
            <a:xfrm>
              <a:off x="-1334173" y="-533456"/>
              <a:ext cx="10723183" cy="6493000"/>
              <a:chOff x="-1334173" y="-533456"/>
              <a:chExt cx="10723183" cy="6493000"/>
            </a:xfrm>
          </p:grpSpPr>
          <p:grpSp>
            <p:nvGrpSpPr>
              <p:cNvPr id="48" name="Group 13" hidden="1"/>
              <p:cNvGrpSpPr/>
              <p:nvPr userDrawn="1"/>
            </p:nvGrpSpPr>
            <p:grpSpPr bwMode="gray">
              <a:xfrm>
                <a:off x="-1334173" y="1145470"/>
                <a:ext cx="1327930" cy="4814074"/>
                <a:chOff x="-1334173" y="1145470"/>
                <a:chExt cx="1327930" cy="4814074"/>
              </a:xfrm>
            </p:grpSpPr>
            <p:grpSp>
              <p:nvGrpSpPr>
                <p:cNvPr id="56" name="Group 7" hidden="1"/>
                <p:cNvGrpSpPr/>
                <p:nvPr userDrawn="1"/>
              </p:nvGrpSpPr>
              <p:grpSpPr bwMode="gray">
                <a:xfrm>
                  <a:off x="-1334173" y="4420483"/>
                  <a:ext cx="1327930" cy="276999"/>
                  <a:chOff x="-1334173" y="4420483"/>
                  <a:chExt cx="1327930" cy="276999"/>
                </a:xfrm>
              </p:grpSpPr>
              <p:cxnSp>
                <p:nvCxnSpPr>
                  <p:cNvPr id="66" name="Straight Connector 65"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hidden="1"/>
                <p:cNvGrpSpPr/>
                <p:nvPr userDrawn="1"/>
              </p:nvGrpSpPr>
              <p:grpSpPr bwMode="gray">
                <a:xfrm>
                  <a:off x="-1334173" y="5682545"/>
                  <a:ext cx="1327930" cy="276999"/>
                  <a:chOff x="-1334173" y="5682545"/>
                  <a:chExt cx="1327930" cy="276999"/>
                </a:xfrm>
              </p:grpSpPr>
              <p:cxnSp>
                <p:nvCxnSpPr>
                  <p:cNvPr id="64" name="Straight Connector 63"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58" name="Group 5" hidden="1"/>
                <p:cNvGrpSpPr/>
                <p:nvPr userDrawn="1"/>
              </p:nvGrpSpPr>
              <p:grpSpPr bwMode="gray">
                <a:xfrm>
                  <a:off x="-1334173" y="1145470"/>
                  <a:ext cx="1327930" cy="276999"/>
                  <a:chOff x="-1334173" y="1145470"/>
                  <a:chExt cx="1327930" cy="276999"/>
                </a:xfrm>
              </p:grpSpPr>
              <p:cxnSp>
                <p:nvCxnSpPr>
                  <p:cNvPr id="62" name="Straight Connector 61"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hidden="1"/>
                <p:cNvGrpSpPr/>
                <p:nvPr userDrawn="1"/>
              </p:nvGrpSpPr>
              <p:grpSpPr bwMode="gray">
                <a:xfrm>
                  <a:off x="-1334173" y="1659820"/>
                  <a:ext cx="1327930" cy="276999"/>
                  <a:chOff x="-1334173" y="1659820"/>
                  <a:chExt cx="1327930" cy="276999"/>
                </a:xfrm>
              </p:grpSpPr>
              <p:cxnSp>
                <p:nvCxnSpPr>
                  <p:cNvPr id="60" name="Straight Connector 59"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49" name="Group 6" hidden="1"/>
              <p:cNvGrpSpPr/>
              <p:nvPr userDrawn="1"/>
            </p:nvGrpSpPr>
            <p:grpSpPr bwMode="gray">
              <a:xfrm>
                <a:off x="-253905" y="-533456"/>
                <a:ext cx="9642915" cy="533456"/>
                <a:chOff x="-253905" y="-533456"/>
                <a:chExt cx="9642915" cy="533456"/>
              </a:xfrm>
            </p:grpSpPr>
            <p:grpSp>
              <p:nvGrpSpPr>
                <p:cNvPr id="50" name="Group 49" hidden="1"/>
                <p:cNvGrpSpPr/>
                <p:nvPr userDrawn="1"/>
              </p:nvGrpSpPr>
              <p:grpSpPr bwMode="gray">
                <a:xfrm>
                  <a:off x="-253905" y="-533456"/>
                  <a:ext cx="1072330" cy="533456"/>
                  <a:chOff x="-250415" y="-533456"/>
                  <a:chExt cx="1072330" cy="533456"/>
                </a:xfrm>
              </p:grpSpPr>
              <p:cxnSp>
                <p:nvCxnSpPr>
                  <p:cNvPr id="54" name="Straight Connector 53"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51" name="Group 2" hidden="1"/>
                <p:cNvGrpSpPr/>
                <p:nvPr userDrawn="1"/>
              </p:nvGrpSpPr>
              <p:grpSpPr bwMode="gray">
                <a:xfrm>
                  <a:off x="8316680" y="-533456"/>
                  <a:ext cx="1072330" cy="528999"/>
                  <a:chOff x="7804969" y="-533456"/>
                  <a:chExt cx="1072330" cy="528999"/>
                </a:xfrm>
              </p:grpSpPr>
              <p:cxnSp>
                <p:nvCxnSpPr>
                  <p:cNvPr id="52" name="Straight Connector 51"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36" name="TextBox 35"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sp>
        <p:nvSpPr>
          <p:cNvPr id="34" name="Rectangle 53"/>
          <p:cNvSpPr>
            <a:spLocks noChangeArrowheads="1"/>
          </p:cNvSpPr>
          <p:nvPr/>
        </p:nvSpPr>
        <p:spPr bwMode="ltGray">
          <a:xfrm>
            <a:off x="287338" y="5335588"/>
            <a:ext cx="8566150" cy="603250"/>
          </a:xfrm>
          <a:prstGeom prst="rect">
            <a:avLst/>
          </a:prstGeom>
          <a:solidFill>
            <a:srgbClr val="F2F2F2"/>
          </a:solidFill>
          <a:ln w="12700">
            <a:solidFill>
              <a:srgbClr val="F2F2F2"/>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Bilde 7"/>
          <p:cNvPicPr>
            <a:picLocks noChangeAspect="1"/>
          </p:cNvPicPr>
          <p:nvPr userDrawn="1">
            <p:custDataLst>
              <p:tags r:id="rId12"/>
            </p:custDataLst>
          </p:nvPr>
        </p:nvPicPr>
        <p:blipFill>
          <a:blip r:embed="rId17" cstate="print">
            <a:extLst>
              <a:ext uri="{28A0092B-C50C-407E-A947-70E740481C1C}">
                <a14:useLocalDpi xmlns:a14="http://schemas.microsoft.com/office/drawing/2010/main" val="0"/>
              </a:ext>
            </a:extLst>
          </a:blip>
          <a:stretch>
            <a:fillRect/>
          </a:stretch>
        </p:blipFill>
        <p:spPr>
          <a:xfrm>
            <a:off x="7628131" y="6073064"/>
            <a:ext cx="982170" cy="489097"/>
          </a:xfrm>
          <a:prstGeom prst="rect">
            <a:avLst/>
          </a:prstGeom>
        </p:spPr>
      </p:pic>
      <p:sp>
        <p:nvSpPr>
          <p:cNvPr id="9" name="TekstSylinder 8"/>
          <p:cNvSpPr txBox="1"/>
          <p:nvPr userDrawn="1">
            <p:custDataLst>
              <p:tags r:id="rId13"/>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panose="020B0604030504040204" pitchFamily="34" charset="0"/>
              </a:rPr>
              <a:t>Frivillighetsbarometeret 2014</a:t>
            </a:r>
            <a:endParaRPr lang="nb-NO" sz="1250" b="0" i="0" u="none" strike="noStrike" spc="0" baseline="0" dirty="0" err="1" smtClean="0">
              <a:solidFill>
                <a:srgbClr val="333333"/>
              </a:solidFill>
              <a:latin typeface="Verdana" panose="020B0604030504040204" pitchFamily="34" charset="0"/>
            </a:endParaRPr>
          </a:p>
        </p:txBody>
      </p:sp>
      <p:sp>
        <p:nvSpPr>
          <p:cNvPr id="10" name="TekstSylinder 9"/>
          <p:cNvSpPr txBox="1"/>
          <p:nvPr userDrawn="1">
            <p:custDataLst>
              <p:tags r:id="rId14"/>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panose="020B0604030504040204" pitchFamily="34" charset="0"/>
              </a:rPr>
              <a:t>© TNS </a:t>
            </a:r>
            <a:endParaRPr lang="nb-NO" sz="750" b="0" i="0" u="none" strike="noStrike" spc="0" baseline="0" dirty="0" err="1" smtClean="0">
              <a:solidFill>
                <a:srgbClr val="333333"/>
              </a:solidFill>
              <a:latin typeface="Verdana" panose="020B0604030504040204" pitchFamily="34" charset="0"/>
            </a:endParaRPr>
          </a:p>
        </p:txBody>
      </p:sp>
      <p:sp>
        <p:nvSpPr>
          <p:cNvPr id="12" name="TekstSylinder 11"/>
          <p:cNvSpPr txBox="1"/>
          <p:nvPr userDrawn="1">
            <p:custDataLst>
              <p:tags r:id="rId15"/>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panose="020B0604030504040204" pitchFamily="34" charset="0"/>
            </a:endParaRPr>
          </a:p>
        </p:txBody>
      </p:sp>
    </p:spTree>
    <p:extLst>
      <p:ext uri="{BB962C8B-B14F-4D97-AF65-F5344CB8AC3E}">
        <p14:creationId xmlns:p14="http://schemas.microsoft.com/office/powerpoint/2010/main" val="21563044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bwMode="ltGray">
          <a:xfrm>
            <a:off x="-5837" y="-3163"/>
            <a:ext cx="9151455" cy="6861163"/>
            <a:chOff x="-5837" y="-3163"/>
            <a:chExt cx="9151455" cy="6861163"/>
          </a:xfrm>
        </p:grpSpPr>
        <p:cxnSp>
          <p:nvCxnSpPr>
            <p:cNvPr id="8" name="Straight Connector 7"/>
            <p:cNvCxnSpPr/>
            <p:nvPr/>
          </p:nvCxnSpPr>
          <p:spPr bwMode="ltGray">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ltGray">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ltGray">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ltGray">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ltGray">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ltGray">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ltGray">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ltGray">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ltGray">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ltGray">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ltGray">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ltGray">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ltGray">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ltGray">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ltGray">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ltGray">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ltGray">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ltGray">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ltGray">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ltGray">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ltGray">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ltGray">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ltGray">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ltGray">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ltGray">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ltGray">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ltGray">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ltGray">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ltGray">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ltGray">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ltGray">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ltGray">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ltGray">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ltGray">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ltGray">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ltGray">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ltGray">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ltGray">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ltGray">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ltGray">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ltGray">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ltGray">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ltGray">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ltGray">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ltGray">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ltGray">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ltGray">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ltGray">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ltGray">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ltGray">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ltGray">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ltGray">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bwMode="ltGray">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ltGray">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ltGray">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ltGray">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ltGray">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ltGray">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hidden="1"/>
          <p:cNvGrpSpPr/>
          <p:nvPr/>
        </p:nvGrpSpPr>
        <p:grpSpPr bwMode="gray">
          <a:xfrm>
            <a:off x="-1334173" y="-533456"/>
            <a:ext cx="10723183" cy="6493000"/>
            <a:chOff x="-1334173" y="-533456"/>
            <a:chExt cx="10723183" cy="6493000"/>
          </a:xfrm>
        </p:grpSpPr>
        <p:grpSp>
          <p:nvGrpSpPr>
            <p:cNvPr id="85" name="Group 84" hidden="1"/>
            <p:cNvGrpSpPr/>
            <p:nvPr/>
          </p:nvGrpSpPr>
          <p:grpSpPr bwMode="gray">
            <a:xfrm>
              <a:off x="-1334173" y="-533456"/>
              <a:ext cx="10723183" cy="6493000"/>
              <a:chOff x="-1334173" y="-533456"/>
              <a:chExt cx="10723183" cy="6493000"/>
            </a:xfrm>
          </p:grpSpPr>
          <p:grpSp>
            <p:nvGrpSpPr>
              <p:cNvPr id="90" name="Group 13" hidden="1"/>
              <p:cNvGrpSpPr/>
              <p:nvPr userDrawn="1"/>
            </p:nvGrpSpPr>
            <p:grpSpPr bwMode="gray">
              <a:xfrm>
                <a:off x="-1334173" y="1145470"/>
                <a:ext cx="1327930" cy="4814074"/>
                <a:chOff x="-1334173" y="1145470"/>
                <a:chExt cx="1327930" cy="4814074"/>
              </a:xfrm>
            </p:grpSpPr>
            <p:grpSp>
              <p:nvGrpSpPr>
                <p:cNvPr id="99" name="Group 7" hidden="1"/>
                <p:cNvGrpSpPr/>
                <p:nvPr userDrawn="1"/>
              </p:nvGrpSpPr>
              <p:grpSpPr bwMode="gray">
                <a:xfrm>
                  <a:off x="-1334173" y="4420483"/>
                  <a:ext cx="1327930" cy="276999"/>
                  <a:chOff x="-1334173" y="4420483"/>
                  <a:chExt cx="1327930" cy="276999"/>
                </a:xfrm>
              </p:grpSpPr>
              <p:cxnSp>
                <p:nvCxnSpPr>
                  <p:cNvPr id="125" name="Straight Connector 124"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TextBox 125" hidden="1"/>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3.14</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105" name="Group 104" hidden="1"/>
                <p:cNvGrpSpPr/>
                <p:nvPr userDrawn="1"/>
              </p:nvGrpSpPr>
              <p:grpSpPr bwMode="gray">
                <a:xfrm>
                  <a:off x="-1334173" y="5682545"/>
                  <a:ext cx="1327930" cy="276999"/>
                  <a:chOff x="-1334173" y="5682545"/>
                  <a:chExt cx="1327930" cy="276999"/>
                </a:xfrm>
              </p:grpSpPr>
              <p:cxnSp>
                <p:nvCxnSpPr>
                  <p:cNvPr id="115" name="Straight Connector 114"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TextBox 123"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6.65</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BASE MARGIN</a:t>
                    </a:r>
                    <a:endParaRPr lang="en-AU" sz="900" b="1" dirty="0">
                      <a:solidFill>
                        <a:schemeClr val="tx1">
                          <a:lumMod val="85000"/>
                          <a:lumOff val="15000"/>
                        </a:schemeClr>
                      </a:solidFill>
                      <a:latin typeface="+mn-lt"/>
                    </a:endParaRPr>
                  </a:p>
                </p:txBody>
              </p:sp>
            </p:grpSp>
            <p:grpSp>
              <p:nvGrpSpPr>
                <p:cNvPr id="106" name="Group 5" hidden="1"/>
                <p:cNvGrpSpPr/>
                <p:nvPr userDrawn="1"/>
              </p:nvGrpSpPr>
              <p:grpSpPr bwMode="gray">
                <a:xfrm>
                  <a:off x="-1334173" y="1145470"/>
                  <a:ext cx="1327930" cy="276999"/>
                  <a:chOff x="-1334173" y="1145470"/>
                  <a:chExt cx="1327930" cy="276999"/>
                </a:xfrm>
              </p:grpSpPr>
              <p:cxnSp>
                <p:nvCxnSpPr>
                  <p:cNvPr id="113" name="Straight Connector 112"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5.95</a:t>
                    </a:r>
                  </a:p>
                  <a:p>
                    <a:pPr algn="ctr"/>
                    <a:r>
                      <a:rPr lang="en-AU" sz="900" b="1" dirty="0" smtClean="0">
                        <a:solidFill>
                          <a:schemeClr val="tx1">
                            <a:lumMod val="85000"/>
                            <a:lumOff val="15000"/>
                          </a:schemeClr>
                        </a:solidFill>
                        <a:latin typeface="+mn-lt"/>
                      </a:rPr>
                      <a:t>TOP</a:t>
                    </a:r>
                    <a:r>
                      <a:rPr lang="en-AU" sz="900" b="1" baseline="0" dirty="0" smtClean="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107" name="Group 8" hidden="1"/>
                <p:cNvGrpSpPr/>
                <p:nvPr userDrawn="1"/>
              </p:nvGrpSpPr>
              <p:grpSpPr bwMode="gray">
                <a:xfrm>
                  <a:off x="-1334173" y="1659820"/>
                  <a:ext cx="1327930" cy="276999"/>
                  <a:chOff x="-1334173" y="1659820"/>
                  <a:chExt cx="1327930" cy="276999"/>
                </a:xfrm>
              </p:grpSpPr>
              <p:cxnSp>
                <p:nvCxnSpPr>
                  <p:cNvPr id="108" name="Straight Connector 107"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4.52</a:t>
                    </a:r>
                    <a:br>
                      <a:rPr lang="en-AU" sz="900" b="1" dirty="0" smtClean="0">
                        <a:solidFill>
                          <a:schemeClr val="tx1">
                            <a:lumMod val="85000"/>
                            <a:lumOff val="15000"/>
                          </a:schemeClr>
                        </a:solidFill>
                        <a:latin typeface="+mn-lt"/>
                      </a:rPr>
                    </a:b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grpSp>
          <p:grpSp>
            <p:nvGrpSpPr>
              <p:cNvPr id="91" name="Group 6" hidden="1"/>
              <p:cNvGrpSpPr/>
              <p:nvPr userDrawn="1"/>
            </p:nvGrpSpPr>
            <p:grpSpPr bwMode="gray">
              <a:xfrm>
                <a:off x="-253905" y="-533456"/>
                <a:ext cx="9642915" cy="533456"/>
                <a:chOff x="-253905" y="-533456"/>
                <a:chExt cx="9642915" cy="533456"/>
              </a:xfrm>
            </p:grpSpPr>
            <p:grpSp>
              <p:nvGrpSpPr>
                <p:cNvPr id="93" name="Group 92" hidden="1"/>
                <p:cNvGrpSpPr/>
                <p:nvPr userDrawn="1"/>
              </p:nvGrpSpPr>
              <p:grpSpPr bwMode="gray">
                <a:xfrm>
                  <a:off x="-253905" y="-533456"/>
                  <a:ext cx="1072330" cy="533456"/>
                  <a:chOff x="-250415" y="-533456"/>
                  <a:chExt cx="1072330" cy="533456"/>
                </a:xfrm>
              </p:grpSpPr>
              <p:cxnSp>
                <p:nvCxnSpPr>
                  <p:cNvPr id="97" name="Straight Connector 96"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hidden="1"/>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br>
                      <a:rPr lang="en-AU" dirty="0" smtClean="0"/>
                    </a:br>
                    <a:r>
                      <a:rPr lang="en-AU" dirty="0" smtClean="0"/>
                      <a:t>LEFT MARGIN</a:t>
                    </a:r>
                    <a:endParaRPr lang="en-AU" dirty="0"/>
                  </a:p>
                </p:txBody>
              </p:sp>
            </p:grpSp>
            <p:grpSp>
              <p:nvGrpSpPr>
                <p:cNvPr id="94" name="Group 2" hidden="1"/>
                <p:cNvGrpSpPr/>
                <p:nvPr userDrawn="1"/>
              </p:nvGrpSpPr>
              <p:grpSpPr bwMode="gray">
                <a:xfrm>
                  <a:off x="8316680" y="-533456"/>
                  <a:ext cx="1072330" cy="528999"/>
                  <a:chOff x="7804969" y="-533456"/>
                  <a:chExt cx="1072330" cy="528999"/>
                </a:xfrm>
              </p:grpSpPr>
              <p:cxnSp>
                <p:nvCxnSpPr>
                  <p:cNvPr id="95" name="Straight Connector 94" hidden="1"/>
                  <p:cNvCxnSpPr/>
                  <p:nvPr userDrawn="1"/>
                </p:nvCxnSpPr>
                <p:spPr bwMode="gray">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hidden="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11.90</a:t>
                    </a:r>
                  </a:p>
                  <a:p>
                    <a:pPr lvl="0"/>
                    <a:r>
                      <a:rPr lang="en-AU" dirty="0" smtClean="0"/>
                      <a:t>RIGHT MARGIN</a:t>
                    </a:r>
                    <a:endParaRPr lang="en-AU" dirty="0"/>
                  </a:p>
                </p:txBody>
              </p:sp>
            </p:grpSp>
          </p:grpSp>
        </p:grpSp>
        <p:sp>
          <p:nvSpPr>
            <p:cNvPr id="92" name="TextBox 91" hidden="1"/>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mn-lt"/>
                </a:rPr>
                <a:t>DO NOT ALTER SLIDE MASTERS – THIS IS A TNS APPROVED</a:t>
              </a:r>
              <a:r>
                <a:rPr lang="en-GB" sz="1600" b="0" baseline="0" dirty="0" smtClean="0">
                  <a:solidFill>
                    <a:srgbClr val="333333"/>
                  </a:solidFill>
                  <a:latin typeface="+mn-lt"/>
                </a:rPr>
                <a:t> TEMPLATE</a:t>
              </a:r>
              <a:endParaRPr lang="en-GB" sz="1600" b="0" dirty="0" smtClean="0">
                <a:solidFill>
                  <a:srgbClr val="333333"/>
                </a:solidFill>
                <a:latin typeface="+mn-lt"/>
              </a:endParaRPr>
            </a:p>
          </p:txBody>
        </p:sp>
      </p:grpSp>
      <p:pic>
        <p:nvPicPr>
          <p:cNvPr id="5" name="Bilde 4"/>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628131" y="6073064"/>
            <a:ext cx="982170" cy="489097"/>
          </a:xfrm>
          <a:prstGeom prst="rect">
            <a:avLst/>
          </a:prstGeom>
        </p:spPr>
      </p:pic>
      <p:sp>
        <p:nvSpPr>
          <p:cNvPr id="7" name="TekstSylinder 6"/>
          <p:cNvSpPr txBox="1"/>
          <p:nvPr userDrawn="1">
            <p:custDataLst>
              <p:tags r:id="rId4"/>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panose="020B0604030504040204" pitchFamily="34" charset="0"/>
              </a:rPr>
              <a:t>Frivillighetsbarometeret 2014</a:t>
            </a:r>
            <a:endParaRPr lang="nb-NO" sz="1250" b="0" i="0" u="none" strike="noStrike" spc="0" baseline="0" dirty="0" err="1" smtClean="0">
              <a:solidFill>
                <a:srgbClr val="333333"/>
              </a:solidFill>
              <a:latin typeface="Verdana" panose="020B0604030504040204" pitchFamily="34" charset="0"/>
            </a:endParaRPr>
          </a:p>
        </p:txBody>
      </p:sp>
      <p:sp>
        <p:nvSpPr>
          <p:cNvPr id="69" name="TekstSylinder 68"/>
          <p:cNvSpPr txBox="1"/>
          <p:nvPr userDrawn="1">
            <p:custDataLst>
              <p:tags r:id="rId5"/>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panose="020B0604030504040204" pitchFamily="34" charset="0"/>
              </a:rPr>
              <a:t>© TNS </a:t>
            </a:r>
            <a:endParaRPr lang="nb-NO" sz="750" b="0" i="0" u="none" strike="noStrike" spc="0" baseline="0" dirty="0" err="1" smtClean="0">
              <a:solidFill>
                <a:srgbClr val="333333"/>
              </a:solidFill>
              <a:latin typeface="Verdana" panose="020B0604030504040204" pitchFamily="34" charset="0"/>
            </a:endParaRPr>
          </a:p>
        </p:txBody>
      </p:sp>
      <p:sp>
        <p:nvSpPr>
          <p:cNvPr id="71" name="TekstSylinder 70"/>
          <p:cNvSpPr txBox="1"/>
          <p:nvPr userDrawn="1">
            <p:custDataLst>
              <p:tags r:id="rId6"/>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panose="020B0604030504040204" pitchFamily="34" charset="0"/>
            </a:endParaRPr>
          </a:p>
        </p:txBody>
      </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438150" y="-508000"/>
            <a:ext cx="8248650" cy="246221"/>
          </a:xfrm>
          <a:prstGeom prst="rect">
            <a:avLst/>
          </a:prstGeom>
          <a:noFill/>
        </p:spPr>
        <p:txBody>
          <a:bodyPr wrap="square" lIns="0" tIns="0" rIns="0" bIns="0" rtlCol="0" anchor="b">
            <a:spAutoFit/>
          </a:bodyPr>
          <a:lstStyle/>
          <a:p>
            <a:pPr algn="ctr"/>
            <a:r>
              <a:rPr lang="en-GB" sz="1600" b="0" dirty="0" smtClean="0">
                <a:solidFill>
                  <a:srgbClr val="333333"/>
                </a:solidFill>
                <a:latin typeface="Verdana"/>
              </a:rPr>
              <a:t>DO NOT ALTER SLIDE MASTERS – THIS IS A TNS APPROVED TEMPLATE</a:t>
            </a:r>
          </a:p>
        </p:txBody>
      </p:sp>
      <p:pic>
        <p:nvPicPr>
          <p:cNvPr id="5" name="Bilde 4"/>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628131" y="6073064"/>
            <a:ext cx="982170" cy="489097"/>
          </a:xfrm>
          <a:prstGeom prst="rect">
            <a:avLst/>
          </a:prstGeom>
        </p:spPr>
      </p:pic>
      <p:sp>
        <p:nvSpPr>
          <p:cNvPr id="6" name="TekstSylinder 5"/>
          <p:cNvSpPr txBox="1"/>
          <p:nvPr userDrawn="1">
            <p:custDataLst>
              <p:tags r:id="rId4"/>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r>
              <a:rPr lang="nb-NO" sz="1250" b="0" i="0" u="none" strike="noStrike" spc="0" baseline="0" smtClean="0">
                <a:solidFill>
                  <a:srgbClr val="333333"/>
                </a:solidFill>
                <a:latin typeface="Verdana" pitchFamily="34" charset="0"/>
                <a:ea typeface="Verdana" pitchFamily="34" charset="0"/>
                <a:cs typeface="Verdana" pitchFamily="34" charset="0"/>
              </a:rPr>
              <a:t>Frivillighetsbarometeret 2014</a:t>
            </a:r>
            <a:endParaRPr lang="nb-NO" sz="1250" b="0" i="0" u="none" strike="noStrike" spc="0" baseline="0" dirty="0" err="1" smtClean="0">
              <a:solidFill>
                <a:srgbClr val="333333"/>
              </a:solidFill>
              <a:latin typeface="Verdana" pitchFamily="34" charset="0"/>
              <a:ea typeface="Verdana" pitchFamily="34" charset="0"/>
              <a:cs typeface="Verdana" pitchFamily="34" charset="0"/>
            </a:endParaRPr>
          </a:p>
        </p:txBody>
      </p:sp>
      <p:sp>
        <p:nvSpPr>
          <p:cNvPr id="7" name="TekstSylinder 6"/>
          <p:cNvSpPr txBox="1"/>
          <p:nvPr userDrawn="1">
            <p:custDataLst>
              <p:tags r:id="rId5"/>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nb-NO" sz="750" b="0" i="0" u="none" strike="noStrike" spc="0" baseline="0" smtClean="0">
                <a:solidFill>
                  <a:srgbClr val="333333"/>
                </a:solidFill>
                <a:latin typeface="Verdana" pitchFamily="34" charset="0"/>
                <a:ea typeface="Verdana" pitchFamily="34" charset="0"/>
                <a:cs typeface="Verdana" pitchFamily="34" charset="0"/>
              </a:rPr>
              <a:t>© TNS </a:t>
            </a:r>
            <a:endParaRPr lang="nb-NO" sz="750" b="0" i="0" u="none" strike="noStrike" spc="0" baseline="0" dirty="0" err="1" smtClean="0">
              <a:solidFill>
                <a:srgbClr val="333333"/>
              </a:solidFill>
              <a:latin typeface="Verdana" pitchFamily="34" charset="0"/>
              <a:ea typeface="Verdana" pitchFamily="34" charset="0"/>
              <a:cs typeface="Verdana" pitchFamily="34" charset="0"/>
            </a:endParaRPr>
          </a:p>
        </p:txBody>
      </p:sp>
      <p:sp>
        <p:nvSpPr>
          <p:cNvPr id="8" name="TekstSylinder 7"/>
          <p:cNvSpPr txBox="1"/>
          <p:nvPr userDrawn="1">
            <p:custDataLst>
              <p:tags r:id="rId6"/>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nb-NO" sz="750" b="0" i="0" u="none" strike="noStrike" spc="0" baseline="0" dirty="0" err="1" smtClean="0">
              <a:solidFill>
                <a:srgbClr val="333333"/>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19163559"/>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5.xlsx"/></Relationships>
</file>

<file path=ppt/slides/_rels/slide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6.xlsx"/></Relationships>
</file>

<file path=ppt/slides/_rels/slide21.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13.png"/><Relationship Id="rId7" Type="http://schemas.openxmlformats.org/officeDocument/2006/relationships/chart" Target="../charts/chart9.xml"/><Relationship Id="rId12" Type="http://schemas.openxmlformats.org/officeDocument/2006/relationships/chart" Target="../charts/chart14.xml"/><Relationship Id="rId2" Type="http://schemas.openxmlformats.org/officeDocument/2006/relationships/chart" Target="../charts/chart5.xml"/><Relationship Id="rId1" Type="http://schemas.openxmlformats.org/officeDocument/2006/relationships/slideLayout" Target="../slideLayouts/slideLayout20.xml"/><Relationship Id="rId6" Type="http://schemas.openxmlformats.org/officeDocument/2006/relationships/chart" Target="../charts/chart8.xml"/><Relationship Id="rId11" Type="http://schemas.openxmlformats.org/officeDocument/2006/relationships/chart" Target="../charts/chart13.xml"/><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4.png"/><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25.png"/><Relationship Id="rId4" Type="http://schemas.openxmlformats.org/officeDocument/2006/relationships/image" Target="../media/image2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8" Type="http://schemas.openxmlformats.org/officeDocument/2006/relationships/hyperlink" Target="mailto:mortenj@frivillighetnorge.no" TargetMode="External"/><Relationship Id="rId3" Type="http://schemas.openxmlformats.org/officeDocument/2006/relationships/tags" Target="../tags/tag42.xml"/><Relationship Id="rId7" Type="http://schemas.openxmlformats.org/officeDocument/2006/relationships/slideLayout" Target="../slideLayouts/slideLayout30.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hyperlink" Target="mailto:Berit.Kvaloy@tns-gallup.no" TargetMode="External"/><Relationship Id="rId5" Type="http://schemas.openxmlformats.org/officeDocument/2006/relationships/tags" Target="../tags/tag44.xml"/><Relationship Id="rId10" Type="http://schemas.openxmlformats.org/officeDocument/2006/relationships/hyperlink" Target="mailto:Nils.Erik.Bjorge@tns-gallup.no" TargetMode="External"/><Relationship Id="rId4" Type="http://schemas.openxmlformats.org/officeDocument/2006/relationships/tags" Target="../tags/tag43.xml"/><Relationship Id="rId9" Type="http://schemas.openxmlformats.org/officeDocument/2006/relationships/hyperlink" Target="mailto:stian@frivillighetnorge.n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Frivillighetsbarometeret 2014</a:t>
            </a:r>
            <a:br>
              <a:rPr lang="en-GB" dirty="0" smtClean="0"/>
            </a:br>
            <a:r>
              <a:rPr lang="en-GB" dirty="0" smtClean="0"/>
              <a:t/>
            </a:r>
            <a:br>
              <a:rPr lang="en-GB" dirty="0" smtClean="0"/>
            </a:br>
            <a:r>
              <a:rPr lang="en-GB" dirty="0" smtClean="0"/>
              <a:t>Frivillighet Norge</a:t>
            </a:r>
            <a:br>
              <a:rPr lang="en-GB" dirty="0" smtClean="0"/>
            </a:br>
            <a:endParaRPr lang="en-GB" dirty="0" smtClean="0"/>
          </a:p>
        </p:txBody>
      </p:sp>
    </p:spTree>
    <p:custDataLst>
      <p:tags r:id="rId1"/>
    </p:custDataLst>
    <p:extLst>
      <p:ext uri="{BB962C8B-B14F-4D97-AF65-F5344CB8AC3E}">
        <p14:creationId xmlns:p14="http://schemas.microsoft.com/office/powerpoint/2010/main" val="329834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285750" y="1821424"/>
            <a:ext cx="1841500" cy="1274762"/>
          </a:xfrm>
        </p:spPr>
        <p:txBody>
          <a:bodyPr/>
          <a:lstStyle/>
          <a:p>
            <a:r>
              <a:rPr lang="nb-NO" smtClean="0"/>
              <a:t>3</a:t>
            </a:r>
            <a:endParaRPr lang="nb-NO" dirty="0"/>
          </a:p>
        </p:txBody>
      </p:sp>
      <p:sp>
        <p:nvSpPr>
          <p:cNvPr id="3" name="Tittel 2"/>
          <p:cNvSpPr>
            <a:spLocks noGrp="1"/>
          </p:cNvSpPr>
          <p:nvPr>
            <p:ph type="title"/>
          </p:nvPr>
        </p:nvSpPr>
        <p:spPr/>
        <p:txBody>
          <a:bodyPr/>
          <a:lstStyle/>
          <a:p>
            <a:r>
              <a:rPr lang="nb-NO" dirty="0" smtClean="0"/>
              <a:t>Hvem investerer tid i frivillig arbeid?</a:t>
            </a:r>
            <a:endParaRPr lang="nb-NO" dirty="0"/>
          </a:p>
        </p:txBody>
      </p:sp>
    </p:spTree>
    <p:extLst>
      <p:ext uri="{BB962C8B-B14F-4D97-AF65-F5344CB8AC3E}">
        <p14:creationId xmlns:p14="http://schemas.microsoft.com/office/powerpoint/2010/main" val="18882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Frivillig arbeid</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11</a:t>
            </a:fld>
            <a:endParaRPr lang="en-AU" dirty="0"/>
          </a:p>
        </p:txBody>
      </p:sp>
      <p:sp>
        <p:nvSpPr>
          <p:cNvPr id="5" name="Plassholder for tekst 4"/>
          <p:cNvSpPr>
            <a:spLocks noGrp="1"/>
          </p:cNvSpPr>
          <p:nvPr>
            <p:ph type="body" sz="quarter" idx="15"/>
          </p:nvPr>
        </p:nvSpPr>
        <p:spPr>
          <a:xfrm>
            <a:off x="285750" y="652408"/>
            <a:ext cx="8569324" cy="758861"/>
          </a:xfrm>
        </p:spPr>
        <p:txBody>
          <a:bodyPr/>
          <a:lstStyle/>
          <a:p>
            <a:pPr marL="285750" indent="-285750">
              <a:buFont typeface="Wingdings" panose="05000000000000000000" pitchFamily="2" charset="2"/>
              <a:buChar char="§"/>
            </a:pPr>
            <a:r>
              <a:rPr lang="nb-NO" b="0" dirty="0" smtClean="0"/>
              <a:t>32% oppgir at de ikke har gjort noe frivillig arbeid de siste 12 mnd.</a:t>
            </a:r>
          </a:p>
          <a:p>
            <a:pPr marL="285750" indent="-285750">
              <a:buFont typeface="Wingdings" panose="05000000000000000000" pitchFamily="2" charset="2"/>
              <a:buChar char="§"/>
            </a:pPr>
            <a:r>
              <a:rPr lang="nb-NO" b="0" dirty="0" smtClean="0"/>
              <a:t>64% har utført frivillig arbeid siste 12 mnd. </a:t>
            </a:r>
          </a:p>
          <a:p>
            <a:pPr marL="285750" indent="-285750">
              <a:buFont typeface="Wingdings" panose="05000000000000000000" pitchFamily="2" charset="2"/>
              <a:buChar char="§"/>
            </a:pPr>
            <a:r>
              <a:rPr lang="nb-NO" b="0" dirty="0" smtClean="0"/>
              <a:t>39% oppgir at de har utført frivillig arbeid ca. en gang hver tredje måned eller oftere.</a:t>
            </a:r>
            <a:endParaRPr lang="nb-NO" b="0" dirty="0"/>
          </a:p>
        </p:txBody>
      </p:sp>
      <p:graphicFrame>
        <p:nvGraphicFramePr>
          <p:cNvPr id="16" name="Plassholder for innhold 15"/>
          <p:cNvGraphicFramePr>
            <a:graphicFrameLocks noGrp="1"/>
          </p:cNvGraphicFramePr>
          <p:nvPr>
            <p:ph sz="quarter" idx="11"/>
            <p:extLst>
              <p:ext uri="{D42A27DB-BD31-4B8C-83A1-F6EECF244321}">
                <p14:modId xmlns:p14="http://schemas.microsoft.com/office/powerpoint/2010/main" val="3564966123"/>
              </p:ext>
            </p:extLst>
          </p:nvPr>
        </p:nvGraphicFramePr>
        <p:xfrm>
          <a:off x="285750" y="2377440"/>
          <a:ext cx="8569325" cy="3453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9248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Frivillig arbeid: kjønn og alder</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12</a:t>
            </a:fld>
            <a:endParaRPr lang="en-AU" dirty="0"/>
          </a:p>
        </p:txBody>
      </p:sp>
      <p:sp>
        <p:nvSpPr>
          <p:cNvPr id="5" name="Plassholder for tekst 4"/>
          <p:cNvSpPr>
            <a:spLocks noGrp="1"/>
          </p:cNvSpPr>
          <p:nvPr>
            <p:ph type="body" sz="quarter" idx="15"/>
          </p:nvPr>
        </p:nvSpPr>
        <p:spPr>
          <a:xfrm>
            <a:off x="285750" y="652408"/>
            <a:ext cx="8569324" cy="758861"/>
          </a:xfrm>
        </p:spPr>
        <p:txBody>
          <a:bodyPr/>
          <a:lstStyle/>
          <a:p>
            <a:pPr marL="285750" indent="-285750">
              <a:buFont typeface="Wingdings" panose="05000000000000000000" pitchFamily="2" charset="2"/>
              <a:buChar char="§"/>
            </a:pPr>
            <a:r>
              <a:rPr lang="nb-NO" b="0" dirty="0" smtClean="0"/>
              <a:t>Det er ikke signifikante forskjeller mellom menn og kvinner i tiden man investerer i frivillig arbeid </a:t>
            </a:r>
            <a:endParaRPr lang="nb-NO" b="0" dirty="0"/>
          </a:p>
          <a:p>
            <a:pPr marL="285750" indent="-285750">
              <a:buFont typeface="Wingdings" panose="05000000000000000000" pitchFamily="2" charset="2"/>
              <a:buChar char="§"/>
            </a:pPr>
            <a:r>
              <a:rPr lang="nb-NO" b="0" dirty="0" smtClean="0"/>
              <a:t>De mellom 18-29 har utført mindre frivillig arbeid siste 12 mnd. sammenlignet med andre aldersgrupper</a:t>
            </a:r>
          </a:p>
          <a:p>
            <a:pPr marL="285750" indent="-285750">
              <a:buFont typeface="Wingdings" panose="05000000000000000000" pitchFamily="2" charset="2"/>
              <a:buChar char="§"/>
            </a:pPr>
            <a:r>
              <a:rPr lang="nb-NO" b="0" dirty="0" smtClean="0"/>
              <a:t>De som gjennomfører mest frivillig arbeid er de over 60 år. Det kan skyldes at de har bedre tid fordi de ikke lengre er yrkesaktive</a:t>
            </a:r>
          </a:p>
        </p:txBody>
      </p:sp>
      <p:graphicFrame>
        <p:nvGraphicFramePr>
          <p:cNvPr id="7" name="Plassholder for innhold 6"/>
          <p:cNvGraphicFramePr>
            <a:graphicFrameLocks noGrp="1"/>
          </p:cNvGraphicFramePr>
          <p:nvPr>
            <p:ph sz="quarter" idx="11"/>
            <p:extLst>
              <p:ext uri="{D42A27DB-BD31-4B8C-83A1-F6EECF244321}">
                <p14:modId xmlns:p14="http://schemas.microsoft.com/office/powerpoint/2010/main" val="1265048425"/>
              </p:ext>
            </p:extLst>
          </p:nvPr>
        </p:nvGraphicFramePr>
        <p:xfrm>
          <a:off x="424279" y="2761325"/>
          <a:ext cx="8288126" cy="2561620"/>
        </p:xfrm>
        <a:graphic>
          <a:graphicData uri="http://schemas.openxmlformats.org/drawingml/2006/table">
            <a:tbl>
              <a:tblPr>
                <a:tableStyleId>{0E3FDE45-AF77-4B5C-9715-49D594BDF05E}</a:tableStyleId>
              </a:tblPr>
              <a:tblGrid>
                <a:gridCol w="2375576"/>
                <a:gridCol w="844650"/>
                <a:gridCol w="844650"/>
                <a:gridCol w="844650"/>
                <a:gridCol w="844650"/>
                <a:gridCol w="844650"/>
                <a:gridCol w="844650"/>
                <a:gridCol w="844650"/>
              </a:tblGrid>
              <a:tr h="232780">
                <a:tc>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ctr"/>
                      <a:endParaRPr lang="nb-NO" sz="9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nb-NO"/>
                    </a:p>
                  </a:txBody>
                  <a:tcPr/>
                </a:tc>
                <a:tc hMerge="1">
                  <a:txBody>
                    <a:bodyPr/>
                    <a:lstStyle/>
                    <a:p>
                      <a:endParaRPr lang="nb-NO"/>
                    </a:p>
                  </a:txBody>
                  <a:tcPr/>
                </a:tc>
                <a:tc gridSpan="4">
                  <a:txBody>
                    <a:bodyPr/>
                    <a:lstStyle/>
                    <a:p>
                      <a:pPr algn="ctr" fontAlgn="ctr"/>
                      <a:endParaRPr lang="nb-NO" sz="9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nb-NO"/>
                    </a:p>
                  </a:txBody>
                  <a:tcPr/>
                </a:tc>
                <a:tc hMerge="1">
                  <a:txBody>
                    <a:bodyPr/>
                    <a:lstStyle/>
                    <a:p>
                      <a:endParaRPr lang="nb-NO"/>
                    </a:p>
                  </a:txBody>
                  <a:tcPr/>
                </a:tc>
                <a:tc hMerge="1">
                  <a:txBody>
                    <a:bodyPr/>
                    <a:lstStyle/>
                    <a:p>
                      <a:endParaRPr lang="nb-NO"/>
                    </a:p>
                  </a:txBody>
                  <a:tcPr/>
                </a:tc>
              </a:tr>
              <a:tr h="232780">
                <a:tc>
                  <a:txBody>
                    <a:bodyPr/>
                    <a:lstStyle/>
                    <a:p>
                      <a:pPr algn="l" fontAlgn="b"/>
                      <a:r>
                        <a:rPr lang="nb-NO" sz="1100" u="none" strike="noStrike" dirty="0">
                          <a:effectLst/>
                        </a:rPr>
                        <a:t> </a:t>
                      </a:r>
                      <a:endParaRPr lang="nb-NO" sz="11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ctr"/>
                      <a:r>
                        <a:rPr lang="nb-NO" sz="900" u="none" strike="noStrike" dirty="0" smtClean="0">
                          <a:effectLst/>
                        </a:rPr>
                        <a:t>                   Kjønn</a:t>
                      </a:r>
                      <a:endParaRPr lang="nb-NO" sz="9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nb-NO"/>
                    </a:p>
                  </a:txBody>
                  <a:tcPr/>
                </a:tc>
                <a:tc hMerge="1">
                  <a:txBody>
                    <a:bodyPr/>
                    <a:lstStyle/>
                    <a:p>
                      <a:endParaRPr lang="nb-NO"/>
                    </a:p>
                  </a:txBody>
                  <a:tcPr/>
                </a:tc>
                <a:tc gridSpan="4">
                  <a:txBody>
                    <a:bodyPr/>
                    <a:lstStyle/>
                    <a:p>
                      <a:pPr algn="ctr" fontAlgn="ctr"/>
                      <a:r>
                        <a:rPr lang="nb-NO" sz="900" u="none" strike="noStrike" dirty="0">
                          <a:effectLst/>
                        </a:rPr>
                        <a:t>Alder</a:t>
                      </a:r>
                      <a:endParaRPr lang="nb-NO" sz="9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nb-NO"/>
                    </a:p>
                  </a:txBody>
                  <a:tcPr/>
                </a:tc>
                <a:tc hMerge="1">
                  <a:txBody>
                    <a:bodyPr/>
                    <a:lstStyle/>
                    <a:p>
                      <a:endParaRPr lang="nb-NO"/>
                    </a:p>
                  </a:txBody>
                  <a:tcPr/>
                </a:tc>
                <a:tc hMerge="1">
                  <a:txBody>
                    <a:bodyPr/>
                    <a:lstStyle/>
                    <a:p>
                      <a:endParaRPr lang="nb-NO"/>
                    </a:p>
                  </a:txBody>
                  <a:tcPr/>
                </a:tc>
              </a:tr>
              <a:tr h="253322">
                <a:tc>
                  <a:txBody>
                    <a:bodyPr/>
                    <a:lstStyle/>
                    <a:p>
                      <a:pPr algn="l" fontAlgn="b"/>
                      <a:r>
                        <a:rPr lang="nb-NO" sz="1100" u="none" strike="noStrike" dirty="0">
                          <a:effectLst/>
                        </a:rPr>
                        <a:t> </a:t>
                      </a:r>
                      <a:endParaRPr lang="nb-N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b-NO" sz="800" u="none" strike="noStrike" dirty="0" smtClean="0">
                          <a:effectLst/>
                        </a:rPr>
                        <a:t>Total</a:t>
                      </a:r>
                      <a:endParaRPr lang="nb-NO"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nb-NO" sz="800" u="none" strike="noStrike" dirty="0">
                          <a:effectLst/>
                        </a:rPr>
                        <a:t>Mann</a:t>
                      </a:r>
                      <a:endParaRPr lang="nb-NO"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nb-NO" sz="800" u="none" strike="noStrike" dirty="0">
                          <a:effectLst/>
                        </a:rPr>
                        <a:t>Kvinne</a:t>
                      </a:r>
                      <a:endParaRPr lang="nb-NO"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nb-NO" sz="800" u="none" strike="noStrike" dirty="0">
                          <a:effectLst/>
                        </a:rPr>
                        <a:t>18-29</a:t>
                      </a:r>
                      <a:endParaRPr lang="nb-NO"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nb-NO" sz="800" u="none" strike="noStrike" dirty="0">
                          <a:effectLst/>
                        </a:rPr>
                        <a:t>30-44</a:t>
                      </a:r>
                      <a:endParaRPr lang="nb-NO"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nb-NO" sz="800" u="none" strike="noStrike" dirty="0">
                          <a:effectLst/>
                        </a:rPr>
                        <a:t>45-59</a:t>
                      </a:r>
                      <a:endParaRPr lang="nb-NO"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nb-NO" sz="800" u="none" strike="noStrike" dirty="0">
                          <a:effectLst/>
                        </a:rPr>
                        <a:t>60+</a:t>
                      </a:r>
                      <a:endParaRPr lang="nb-NO" sz="800" b="1" i="0" u="none" strike="noStrike" dirty="0">
                        <a:solidFill>
                          <a:srgbClr val="000000"/>
                        </a:solidFill>
                        <a:effectLst/>
                        <a:latin typeface="Arial" panose="020B0604020202020204" pitchFamily="34" charset="0"/>
                      </a:endParaRPr>
                    </a:p>
                  </a:txBody>
                  <a:tcPr marL="9525" marR="9525" marT="9525" marB="0" anchor="ctr"/>
                </a:tc>
              </a:tr>
              <a:tr h="230334">
                <a:tc>
                  <a:txBody>
                    <a:bodyPr/>
                    <a:lstStyle/>
                    <a:p>
                      <a:pPr algn="l" fontAlgn="ctr"/>
                      <a:r>
                        <a:rPr lang="nb-NO" sz="800" u="none" strike="noStrike" dirty="0">
                          <a:effectLst/>
                        </a:rPr>
                        <a:t>Ingen ganger</a:t>
                      </a:r>
                      <a:endParaRPr lang="nb-NO"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32 %</a:t>
                      </a:r>
                      <a:endParaRPr lang="nb-NO" sz="8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33 %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30 %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38 %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27 %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28 %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28 %</a:t>
                      </a:r>
                      <a:endParaRPr lang="nb-NO" sz="800" b="0" i="1" u="none" strike="noStrike" dirty="0">
                        <a:solidFill>
                          <a:srgbClr val="000000"/>
                        </a:solidFill>
                        <a:effectLst/>
                        <a:latin typeface="Arial" panose="020B0604020202020204" pitchFamily="34" charset="0"/>
                      </a:endParaRPr>
                    </a:p>
                  </a:txBody>
                  <a:tcPr marL="9525" marR="9525" marT="9525" marB="0" anchor="ctr"/>
                </a:tc>
              </a:tr>
              <a:tr h="230334">
                <a:tc>
                  <a:txBody>
                    <a:bodyPr/>
                    <a:lstStyle/>
                    <a:p>
                      <a:pPr algn="l" fontAlgn="ctr"/>
                      <a:r>
                        <a:rPr lang="nb-NO" sz="800" u="none" strike="noStrike" dirty="0">
                          <a:effectLst/>
                        </a:rPr>
                        <a:t>Noen få ganger</a:t>
                      </a:r>
                      <a:endParaRPr lang="nb-NO"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25 %</a:t>
                      </a:r>
                      <a:endParaRPr lang="nb-NO" sz="800" b="1"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27 %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23 %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23 %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29 %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32 %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22 %</a:t>
                      </a:r>
                      <a:endParaRPr lang="nb-NO" sz="800" b="0" i="1" u="none" strike="noStrike">
                        <a:solidFill>
                          <a:srgbClr val="000000"/>
                        </a:solidFill>
                        <a:effectLst/>
                        <a:latin typeface="Arial" panose="020B0604020202020204" pitchFamily="34" charset="0"/>
                      </a:endParaRPr>
                    </a:p>
                  </a:txBody>
                  <a:tcPr marL="9525" marR="9525" marT="9525" marB="0" anchor="ctr"/>
                </a:tc>
              </a:tr>
              <a:tr h="230334">
                <a:tc>
                  <a:txBody>
                    <a:bodyPr/>
                    <a:lstStyle/>
                    <a:p>
                      <a:pPr algn="l" fontAlgn="ctr"/>
                      <a:r>
                        <a:rPr lang="nb-NO" sz="800" u="none" strike="noStrike">
                          <a:effectLst/>
                        </a:rPr>
                        <a:t>Ca. en gang hver tredje måned</a:t>
                      </a:r>
                      <a:endParaRPr lang="nb-N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7 %</a:t>
                      </a:r>
                      <a:endParaRPr lang="nb-NO" sz="8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7 %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7 %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7 %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10 %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7 %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5 %</a:t>
                      </a:r>
                      <a:endParaRPr lang="nb-NO" sz="800" b="0" i="1" u="none" strike="noStrike" dirty="0">
                        <a:solidFill>
                          <a:srgbClr val="000000"/>
                        </a:solidFill>
                        <a:effectLst/>
                        <a:latin typeface="Arial" panose="020B0604020202020204" pitchFamily="34" charset="0"/>
                      </a:endParaRPr>
                    </a:p>
                  </a:txBody>
                  <a:tcPr marL="9525" marR="9525" marT="9525" marB="0" anchor="ctr"/>
                </a:tc>
              </a:tr>
              <a:tr h="230334">
                <a:tc>
                  <a:txBody>
                    <a:bodyPr/>
                    <a:lstStyle/>
                    <a:p>
                      <a:pPr algn="l" fontAlgn="ctr"/>
                      <a:r>
                        <a:rPr lang="nb-NO" sz="800" u="none" strike="noStrike" dirty="0">
                          <a:effectLst/>
                        </a:rPr>
                        <a:t>Under 5 timer hver måned</a:t>
                      </a:r>
                      <a:endParaRPr lang="nb-NO"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8 %</a:t>
                      </a:r>
                      <a:endParaRPr lang="nb-NO" sz="8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9 %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7 %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8 %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12 %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5 %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8 %</a:t>
                      </a:r>
                      <a:endParaRPr lang="nb-NO" sz="800" b="0" i="1" u="none" strike="noStrike" dirty="0">
                        <a:solidFill>
                          <a:srgbClr val="000000"/>
                        </a:solidFill>
                        <a:effectLst/>
                        <a:latin typeface="Arial" panose="020B0604020202020204" pitchFamily="34" charset="0"/>
                      </a:endParaRPr>
                    </a:p>
                  </a:txBody>
                  <a:tcPr marL="9525" marR="9525" marT="9525" marB="0" anchor="ctr"/>
                </a:tc>
              </a:tr>
              <a:tr h="230400">
                <a:tc>
                  <a:txBody>
                    <a:bodyPr/>
                    <a:lstStyle/>
                    <a:p>
                      <a:pPr algn="l" fontAlgn="ctr"/>
                      <a:r>
                        <a:rPr lang="nb-NO" sz="800" u="none" strike="noStrike" dirty="0">
                          <a:effectLst/>
                        </a:rPr>
                        <a:t>Mellom 5 og 10 timer hver måned</a:t>
                      </a:r>
                      <a:endParaRPr lang="nb-NO"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13 %</a:t>
                      </a:r>
                      <a:endParaRPr lang="nb-NO" sz="800" b="1"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10 %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16 %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11 %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11 %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15 %</a:t>
                      </a:r>
                      <a:endParaRPr lang="nb-NO" sz="800" b="0" i="1"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16 %</a:t>
                      </a:r>
                      <a:endParaRPr lang="nb-NO" sz="800" b="0" i="1" u="none" strike="noStrike" dirty="0">
                        <a:solidFill>
                          <a:srgbClr val="000000"/>
                        </a:solidFill>
                        <a:effectLst/>
                        <a:latin typeface="Arial" panose="020B0604020202020204" pitchFamily="34" charset="0"/>
                      </a:endParaRPr>
                    </a:p>
                  </a:txBody>
                  <a:tcPr marL="9525" marR="9525" marT="9525" marB="0" anchor="ctr"/>
                </a:tc>
              </a:tr>
              <a:tr h="230334">
                <a:tc>
                  <a:txBody>
                    <a:bodyPr/>
                    <a:lstStyle/>
                    <a:p>
                      <a:pPr algn="l" fontAlgn="ctr"/>
                      <a:r>
                        <a:rPr lang="nb-NO" sz="800" u="none" strike="noStrike" dirty="0">
                          <a:effectLst/>
                        </a:rPr>
                        <a:t>Over 10 timer hver måned</a:t>
                      </a:r>
                      <a:endParaRPr lang="nb-NO"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11 %</a:t>
                      </a:r>
                      <a:endParaRPr lang="nb-NO" sz="8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12 %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11 %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8 %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9 %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11 %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17 %</a:t>
                      </a:r>
                      <a:endParaRPr lang="nb-NO" sz="800" b="0" i="1" u="none" strike="noStrike" dirty="0">
                        <a:solidFill>
                          <a:srgbClr val="000000"/>
                        </a:solidFill>
                        <a:effectLst/>
                        <a:latin typeface="Arial" panose="020B0604020202020204" pitchFamily="34" charset="0"/>
                      </a:endParaRPr>
                    </a:p>
                  </a:txBody>
                  <a:tcPr marL="9525" marR="9525" marT="9525" marB="0" anchor="ctr"/>
                </a:tc>
              </a:tr>
              <a:tr h="230334">
                <a:tc>
                  <a:txBody>
                    <a:bodyPr/>
                    <a:lstStyle/>
                    <a:p>
                      <a:pPr algn="l" fontAlgn="ctr"/>
                      <a:r>
                        <a:rPr lang="nb-NO" sz="800" u="none" strike="noStrike" dirty="0">
                          <a:effectLst/>
                        </a:rPr>
                        <a:t>Vet </a:t>
                      </a:r>
                      <a:r>
                        <a:rPr lang="nb-NO" sz="800" u="none" strike="noStrike" dirty="0" smtClean="0">
                          <a:effectLst/>
                        </a:rPr>
                        <a:t>ikke</a:t>
                      </a:r>
                    </a:p>
                  </a:txBody>
                  <a:tcPr marL="9525" marR="9525" marT="9525" marB="0" anchor="ctr"/>
                </a:tc>
                <a:tc>
                  <a:txBody>
                    <a:bodyPr/>
                    <a:lstStyle/>
                    <a:p>
                      <a:pPr algn="ctr" fontAlgn="b"/>
                      <a:r>
                        <a:rPr lang="nb-NO" sz="800" u="none" strike="noStrike">
                          <a:effectLst/>
                        </a:rPr>
                        <a:t>4 %</a:t>
                      </a:r>
                      <a:endParaRPr lang="nb-NO" sz="8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2 %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5 %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5 %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3 %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a:effectLst/>
                        </a:rPr>
                        <a:t>2 %</a:t>
                      </a:r>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nb-NO" sz="800" u="none" strike="noStrike" dirty="0">
                          <a:effectLst/>
                        </a:rPr>
                        <a:t>3 %</a:t>
                      </a:r>
                      <a:endParaRPr lang="nb-NO" sz="800" b="0" i="1" u="none" strike="noStrike" dirty="0">
                        <a:solidFill>
                          <a:srgbClr val="000000"/>
                        </a:solidFill>
                        <a:effectLst/>
                        <a:latin typeface="Arial" panose="020B0604020202020204" pitchFamily="34" charset="0"/>
                      </a:endParaRPr>
                    </a:p>
                  </a:txBody>
                  <a:tcPr marL="9525" marR="9525" marT="9525" marB="0" anchor="ctr"/>
                </a:tc>
              </a:tr>
              <a:tr h="230334">
                <a:tc>
                  <a:txBody>
                    <a:bodyPr/>
                    <a:lstStyle/>
                    <a:p>
                      <a:pPr algn="l" fontAlgn="ctr"/>
                      <a:endParaRPr lang="nb-NO" sz="800" u="none" strike="noStrike" dirty="0" smtClean="0">
                        <a:effectLst/>
                      </a:endParaRPr>
                    </a:p>
                  </a:txBody>
                  <a:tcPr marL="9525" marR="9525" marT="9525" marB="0" anchor="ctr"/>
                </a:tc>
                <a:tc>
                  <a:txBody>
                    <a:bodyPr/>
                    <a:lstStyle/>
                    <a:p>
                      <a:pPr algn="ctr" fontAlgn="b"/>
                      <a:endParaRPr lang="nb-NO" sz="8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endParaRPr lang="nb-NO" sz="800" b="0" i="1" u="none" strike="noStrike">
                        <a:solidFill>
                          <a:srgbClr val="000000"/>
                        </a:solidFill>
                        <a:effectLst/>
                        <a:latin typeface="Arial" panose="020B0604020202020204" pitchFamily="34" charset="0"/>
                      </a:endParaRPr>
                    </a:p>
                  </a:txBody>
                  <a:tcPr marL="9525" marR="9525" marT="9525" marB="0" anchor="ctr"/>
                </a:tc>
                <a:tc>
                  <a:txBody>
                    <a:bodyPr/>
                    <a:lstStyle/>
                    <a:p>
                      <a:pPr algn="ctr" fontAlgn="b"/>
                      <a:endParaRPr lang="nb-NO" sz="800" b="0" i="1" u="none" strike="noStrike" dirty="0">
                        <a:solidFill>
                          <a:srgbClr val="000000"/>
                        </a:solidFill>
                        <a:effectLst/>
                        <a:latin typeface="Arial" panose="020B0604020202020204" pitchFamily="34" charset="0"/>
                      </a:endParaRPr>
                    </a:p>
                  </a:txBody>
                  <a:tcPr marL="9525" marR="9525" marT="9525" marB="0" anchor="ctr"/>
                </a:tc>
              </a:tr>
            </a:tbl>
          </a:graphicData>
        </a:graphic>
      </p:graphicFrame>
      <p:sp>
        <p:nvSpPr>
          <p:cNvPr id="6" name="TekstSylinder 5"/>
          <p:cNvSpPr txBox="1"/>
          <p:nvPr/>
        </p:nvSpPr>
        <p:spPr>
          <a:xfrm>
            <a:off x="414226" y="5618854"/>
            <a:ext cx="8320896" cy="291994"/>
          </a:xfrm>
          <a:prstGeom prst="rect">
            <a:avLst/>
          </a:prstGeom>
          <a:noFill/>
        </p:spPr>
        <p:txBody>
          <a:bodyPr wrap="none" lIns="0" tIns="0" rIns="0" bIns="0" rtlCol="0">
            <a:noAutofit/>
          </a:bodyPr>
          <a:lstStyle/>
          <a:p>
            <a:r>
              <a:rPr lang="nb-NO" sz="900" b="0" dirty="0" smtClean="0">
                <a:solidFill>
                  <a:srgbClr val="333333"/>
                </a:solidFill>
                <a:latin typeface="+mn-lt"/>
              </a:rPr>
              <a:t>Base: Alle. Kolonneprosent. Les: 32 % av befolkningen har ikke gjort frivillig arbeid siste år. Brutt på kjønn er andelen som ikke har gjort </a:t>
            </a:r>
          </a:p>
          <a:p>
            <a:r>
              <a:rPr lang="nb-NO" sz="900" b="0" dirty="0" smtClean="0">
                <a:solidFill>
                  <a:srgbClr val="333333"/>
                </a:solidFill>
                <a:latin typeface="+mn-lt"/>
              </a:rPr>
              <a:t>frivillig arbeid 33 % blant menn og 30 % blant kvinner.</a:t>
            </a:r>
          </a:p>
        </p:txBody>
      </p:sp>
    </p:spTree>
    <p:extLst>
      <p:ext uri="{BB962C8B-B14F-4D97-AF65-F5344CB8AC3E}">
        <p14:creationId xmlns:p14="http://schemas.microsoft.com/office/powerpoint/2010/main" val="1292458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Hvem investerer mest og minst tid på frivillig arbeid?</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13</a:t>
            </a:fld>
            <a:endParaRPr lang="en-AU" dirty="0"/>
          </a:p>
        </p:txBody>
      </p:sp>
      <p:sp>
        <p:nvSpPr>
          <p:cNvPr id="7" name="Plassholder for innhold 6"/>
          <p:cNvSpPr>
            <a:spLocks noGrp="1"/>
          </p:cNvSpPr>
          <p:nvPr>
            <p:ph sz="quarter" idx="11"/>
          </p:nvPr>
        </p:nvSpPr>
        <p:spPr/>
        <p:txBody>
          <a:bodyPr/>
          <a:lstStyle/>
          <a:p>
            <a:r>
              <a:rPr lang="nb-NO" b="1" dirty="0" smtClean="0"/>
              <a:t>Mest</a:t>
            </a:r>
            <a:endParaRPr lang="nb-NO" b="1" dirty="0"/>
          </a:p>
        </p:txBody>
      </p:sp>
      <p:sp>
        <p:nvSpPr>
          <p:cNvPr id="8" name="Plassholder for innhold 7"/>
          <p:cNvSpPr>
            <a:spLocks noGrp="1"/>
          </p:cNvSpPr>
          <p:nvPr>
            <p:ph sz="quarter" idx="12"/>
          </p:nvPr>
        </p:nvSpPr>
        <p:spPr/>
        <p:txBody>
          <a:bodyPr/>
          <a:lstStyle/>
          <a:p>
            <a:r>
              <a:rPr lang="nb-NO" b="1" dirty="0" smtClean="0"/>
              <a:t>Minst</a:t>
            </a:r>
            <a:endParaRPr lang="nb-NO" b="1" dirty="0"/>
          </a:p>
        </p:txBody>
      </p:sp>
      <p:grpSp>
        <p:nvGrpSpPr>
          <p:cNvPr id="15" name="Gruppe 14"/>
          <p:cNvGrpSpPr/>
          <p:nvPr/>
        </p:nvGrpSpPr>
        <p:grpSpPr>
          <a:xfrm>
            <a:off x="317500" y="2898557"/>
            <a:ext cx="360000" cy="360000"/>
            <a:chOff x="1266825" y="1266825"/>
            <a:chExt cx="2560638" cy="2560638"/>
          </a:xfrm>
        </p:grpSpPr>
        <p:sp>
          <p:nvSpPr>
            <p:cNvPr id="12" name="Rectangle 5"/>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3" name="Freeform 6"/>
            <p:cNvSpPr>
              <a:spLocks noEditPoints="1"/>
            </p:cNvSpPr>
            <p:nvPr/>
          </p:nvSpPr>
          <p:spPr bwMode="auto">
            <a:xfrm>
              <a:off x="1681163" y="2482850"/>
              <a:ext cx="865188" cy="930275"/>
            </a:xfrm>
            <a:custGeom>
              <a:avLst/>
              <a:gdLst>
                <a:gd name="T0" fmla="*/ 194 w 230"/>
                <a:gd name="T1" fmla="*/ 16 h 247"/>
                <a:gd name="T2" fmla="*/ 115 w 230"/>
                <a:gd name="T3" fmla="*/ 0 h 247"/>
                <a:gd name="T4" fmla="*/ 36 w 230"/>
                <a:gd name="T5" fmla="*/ 16 h 247"/>
                <a:gd name="T6" fmla="*/ 0 w 230"/>
                <a:gd name="T7" fmla="*/ 60 h 247"/>
                <a:gd name="T8" fmla="*/ 0 w 230"/>
                <a:gd name="T9" fmla="*/ 188 h 247"/>
                <a:gd name="T10" fmla="*/ 0 w 230"/>
                <a:gd name="T11" fmla="*/ 188 h 247"/>
                <a:gd name="T12" fmla="*/ 36 w 230"/>
                <a:gd name="T13" fmla="*/ 231 h 247"/>
                <a:gd name="T14" fmla="*/ 115 w 230"/>
                <a:gd name="T15" fmla="*/ 247 h 247"/>
                <a:gd name="T16" fmla="*/ 194 w 230"/>
                <a:gd name="T17" fmla="*/ 231 h 247"/>
                <a:gd name="T18" fmla="*/ 230 w 230"/>
                <a:gd name="T19" fmla="*/ 188 h 247"/>
                <a:gd name="T20" fmla="*/ 230 w 230"/>
                <a:gd name="T21" fmla="*/ 188 h 247"/>
                <a:gd name="T22" fmla="*/ 230 w 230"/>
                <a:gd name="T23" fmla="*/ 60 h 247"/>
                <a:gd name="T24" fmla="*/ 194 w 230"/>
                <a:gd name="T25" fmla="*/ 16 h 247"/>
                <a:gd name="T26" fmla="*/ 17 w 230"/>
                <a:gd name="T27" fmla="*/ 135 h 247"/>
                <a:gd name="T28" fmla="*/ 36 w 230"/>
                <a:gd name="T29" fmla="*/ 147 h 247"/>
                <a:gd name="T30" fmla="*/ 115 w 230"/>
                <a:gd name="T31" fmla="*/ 162 h 247"/>
                <a:gd name="T32" fmla="*/ 194 w 230"/>
                <a:gd name="T33" fmla="*/ 147 h 247"/>
                <a:gd name="T34" fmla="*/ 213 w 230"/>
                <a:gd name="T35" fmla="*/ 135 h 247"/>
                <a:gd name="T36" fmla="*/ 213 w 230"/>
                <a:gd name="T37" fmla="*/ 146 h 247"/>
                <a:gd name="T38" fmla="*/ 213 w 230"/>
                <a:gd name="T39" fmla="*/ 146 h 247"/>
                <a:gd name="T40" fmla="*/ 187 w 230"/>
                <a:gd name="T41" fmla="*/ 174 h 247"/>
                <a:gd name="T42" fmla="*/ 115 w 230"/>
                <a:gd name="T43" fmla="*/ 188 h 247"/>
                <a:gd name="T44" fmla="*/ 44 w 230"/>
                <a:gd name="T45" fmla="*/ 174 h 247"/>
                <a:gd name="T46" fmla="*/ 17 w 230"/>
                <a:gd name="T47" fmla="*/ 146 h 247"/>
                <a:gd name="T48" fmla="*/ 17 w 230"/>
                <a:gd name="T49" fmla="*/ 146 h 247"/>
                <a:gd name="T50" fmla="*/ 17 w 230"/>
                <a:gd name="T51" fmla="*/ 135 h 247"/>
                <a:gd name="T52" fmla="*/ 36 w 230"/>
                <a:gd name="T53" fmla="*/ 103 h 247"/>
                <a:gd name="T54" fmla="*/ 115 w 230"/>
                <a:gd name="T55" fmla="*/ 119 h 247"/>
                <a:gd name="T56" fmla="*/ 194 w 230"/>
                <a:gd name="T57" fmla="*/ 103 h 247"/>
                <a:gd name="T58" fmla="*/ 213 w 230"/>
                <a:gd name="T59" fmla="*/ 91 h 247"/>
                <a:gd name="T60" fmla="*/ 213 w 230"/>
                <a:gd name="T61" fmla="*/ 104 h 247"/>
                <a:gd name="T62" fmla="*/ 213 w 230"/>
                <a:gd name="T63" fmla="*/ 104 h 247"/>
                <a:gd name="T64" fmla="*/ 187 w 230"/>
                <a:gd name="T65" fmla="*/ 131 h 247"/>
                <a:gd name="T66" fmla="*/ 115 w 230"/>
                <a:gd name="T67" fmla="*/ 145 h 247"/>
                <a:gd name="T68" fmla="*/ 44 w 230"/>
                <a:gd name="T69" fmla="*/ 131 h 247"/>
                <a:gd name="T70" fmla="*/ 17 w 230"/>
                <a:gd name="T71" fmla="*/ 104 h 247"/>
                <a:gd name="T72" fmla="*/ 17 w 230"/>
                <a:gd name="T73" fmla="*/ 104 h 247"/>
                <a:gd name="T74" fmla="*/ 17 w 230"/>
                <a:gd name="T75" fmla="*/ 91 h 247"/>
                <a:gd name="T76" fmla="*/ 36 w 230"/>
                <a:gd name="T77" fmla="*/ 103 h 247"/>
                <a:gd name="T78" fmla="*/ 213 w 230"/>
                <a:gd name="T79" fmla="*/ 188 h 247"/>
                <a:gd name="T80" fmla="*/ 187 w 230"/>
                <a:gd name="T81" fmla="*/ 216 h 247"/>
                <a:gd name="T82" fmla="*/ 115 w 230"/>
                <a:gd name="T83" fmla="*/ 230 h 247"/>
                <a:gd name="T84" fmla="*/ 44 w 230"/>
                <a:gd name="T85" fmla="*/ 216 h 247"/>
                <a:gd name="T86" fmla="*/ 17 w 230"/>
                <a:gd name="T87" fmla="*/ 188 h 247"/>
                <a:gd name="T88" fmla="*/ 17 w 230"/>
                <a:gd name="T89" fmla="*/ 188 h 247"/>
                <a:gd name="T90" fmla="*/ 17 w 230"/>
                <a:gd name="T91" fmla="*/ 177 h 247"/>
                <a:gd name="T92" fmla="*/ 36 w 230"/>
                <a:gd name="T93" fmla="*/ 189 h 247"/>
                <a:gd name="T94" fmla="*/ 115 w 230"/>
                <a:gd name="T95" fmla="*/ 205 h 247"/>
                <a:gd name="T96" fmla="*/ 194 w 230"/>
                <a:gd name="T97" fmla="*/ 189 h 247"/>
                <a:gd name="T98" fmla="*/ 213 w 230"/>
                <a:gd name="T99" fmla="*/ 177 h 247"/>
                <a:gd name="T100" fmla="*/ 213 w 230"/>
                <a:gd name="T101" fmla="*/ 18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247">
                  <a:moveTo>
                    <a:pt x="194" y="16"/>
                  </a:moveTo>
                  <a:cubicBezTo>
                    <a:pt x="173" y="6"/>
                    <a:pt x="145" y="0"/>
                    <a:pt x="115" y="0"/>
                  </a:cubicBezTo>
                  <a:cubicBezTo>
                    <a:pt x="85" y="0"/>
                    <a:pt x="57" y="6"/>
                    <a:pt x="36" y="16"/>
                  </a:cubicBezTo>
                  <a:cubicBezTo>
                    <a:pt x="13" y="27"/>
                    <a:pt x="0" y="43"/>
                    <a:pt x="0" y="60"/>
                  </a:cubicBezTo>
                  <a:cubicBezTo>
                    <a:pt x="0" y="188"/>
                    <a:pt x="0" y="188"/>
                    <a:pt x="0" y="188"/>
                  </a:cubicBezTo>
                  <a:cubicBezTo>
                    <a:pt x="0" y="188"/>
                    <a:pt x="0" y="188"/>
                    <a:pt x="0" y="188"/>
                  </a:cubicBezTo>
                  <a:cubicBezTo>
                    <a:pt x="1" y="205"/>
                    <a:pt x="13" y="220"/>
                    <a:pt x="36" y="231"/>
                  </a:cubicBezTo>
                  <a:cubicBezTo>
                    <a:pt x="57" y="241"/>
                    <a:pt x="85" y="247"/>
                    <a:pt x="115" y="247"/>
                  </a:cubicBezTo>
                  <a:cubicBezTo>
                    <a:pt x="145" y="247"/>
                    <a:pt x="173" y="241"/>
                    <a:pt x="194" y="231"/>
                  </a:cubicBezTo>
                  <a:cubicBezTo>
                    <a:pt x="217" y="220"/>
                    <a:pt x="229" y="205"/>
                    <a:pt x="230" y="188"/>
                  </a:cubicBezTo>
                  <a:cubicBezTo>
                    <a:pt x="230" y="188"/>
                    <a:pt x="230" y="188"/>
                    <a:pt x="230" y="188"/>
                  </a:cubicBezTo>
                  <a:cubicBezTo>
                    <a:pt x="230" y="60"/>
                    <a:pt x="230" y="60"/>
                    <a:pt x="230" y="60"/>
                  </a:cubicBezTo>
                  <a:cubicBezTo>
                    <a:pt x="230" y="43"/>
                    <a:pt x="217" y="27"/>
                    <a:pt x="194" y="16"/>
                  </a:cubicBezTo>
                  <a:moveTo>
                    <a:pt x="17" y="135"/>
                  </a:moveTo>
                  <a:cubicBezTo>
                    <a:pt x="22" y="139"/>
                    <a:pt x="29" y="143"/>
                    <a:pt x="36" y="147"/>
                  </a:cubicBezTo>
                  <a:cubicBezTo>
                    <a:pt x="57" y="157"/>
                    <a:pt x="85" y="162"/>
                    <a:pt x="115" y="162"/>
                  </a:cubicBezTo>
                  <a:cubicBezTo>
                    <a:pt x="145" y="162"/>
                    <a:pt x="173" y="157"/>
                    <a:pt x="194" y="147"/>
                  </a:cubicBezTo>
                  <a:cubicBezTo>
                    <a:pt x="201" y="143"/>
                    <a:pt x="208" y="139"/>
                    <a:pt x="213" y="135"/>
                  </a:cubicBezTo>
                  <a:cubicBezTo>
                    <a:pt x="213" y="146"/>
                    <a:pt x="213" y="146"/>
                    <a:pt x="213" y="146"/>
                  </a:cubicBezTo>
                  <a:cubicBezTo>
                    <a:pt x="213" y="146"/>
                    <a:pt x="213" y="146"/>
                    <a:pt x="213" y="146"/>
                  </a:cubicBezTo>
                  <a:cubicBezTo>
                    <a:pt x="212" y="156"/>
                    <a:pt x="203" y="166"/>
                    <a:pt x="187" y="174"/>
                  </a:cubicBezTo>
                  <a:cubicBezTo>
                    <a:pt x="168" y="183"/>
                    <a:pt x="142" y="188"/>
                    <a:pt x="115" y="188"/>
                  </a:cubicBezTo>
                  <a:cubicBezTo>
                    <a:pt x="88" y="188"/>
                    <a:pt x="63" y="183"/>
                    <a:pt x="44" y="174"/>
                  </a:cubicBezTo>
                  <a:cubicBezTo>
                    <a:pt x="27" y="166"/>
                    <a:pt x="18" y="156"/>
                    <a:pt x="17" y="146"/>
                  </a:cubicBezTo>
                  <a:cubicBezTo>
                    <a:pt x="17" y="146"/>
                    <a:pt x="17" y="146"/>
                    <a:pt x="17" y="146"/>
                  </a:cubicBezTo>
                  <a:lnTo>
                    <a:pt x="17" y="135"/>
                  </a:lnTo>
                  <a:close/>
                  <a:moveTo>
                    <a:pt x="36" y="103"/>
                  </a:moveTo>
                  <a:cubicBezTo>
                    <a:pt x="57" y="114"/>
                    <a:pt x="85" y="119"/>
                    <a:pt x="115" y="119"/>
                  </a:cubicBezTo>
                  <a:cubicBezTo>
                    <a:pt x="145" y="119"/>
                    <a:pt x="173" y="114"/>
                    <a:pt x="194" y="103"/>
                  </a:cubicBezTo>
                  <a:cubicBezTo>
                    <a:pt x="201" y="100"/>
                    <a:pt x="208" y="96"/>
                    <a:pt x="213" y="91"/>
                  </a:cubicBezTo>
                  <a:cubicBezTo>
                    <a:pt x="213" y="104"/>
                    <a:pt x="213" y="104"/>
                    <a:pt x="213" y="104"/>
                  </a:cubicBezTo>
                  <a:cubicBezTo>
                    <a:pt x="213" y="104"/>
                    <a:pt x="213" y="104"/>
                    <a:pt x="213" y="104"/>
                  </a:cubicBezTo>
                  <a:cubicBezTo>
                    <a:pt x="212" y="114"/>
                    <a:pt x="203" y="124"/>
                    <a:pt x="187" y="131"/>
                  </a:cubicBezTo>
                  <a:cubicBezTo>
                    <a:pt x="168" y="140"/>
                    <a:pt x="142" y="145"/>
                    <a:pt x="115" y="145"/>
                  </a:cubicBezTo>
                  <a:cubicBezTo>
                    <a:pt x="88" y="145"/>
                    <a:pt x="63" y="140"/>
                    <a:pt x="44" y="131"/>
                  </a:cubicBezTo>
                  <a:cubicBezTo>
                    <a:pt x="27" y="124"/>
                    <a:pt x="18" y="114"/>
                    <a:pt x="17" y="104"/>
                  </a:cubicBezTo>
                  <a:cubicBezTo>
                    <a:pt x="17" y="104"/>
                    <a:pt x="17" y="104"/>
                    <a:pt x="17" y="104"/>
                  </a:cubicBezTo>
                  <a:cubicBezTo>
                    <a:pt x="17" y="91"/>
                    <a:pt x="17" y="91"/>
                    <a:pt x="17" y="91"/>
                  </a:cubicBezTo>
                  <a:cubicBezTo>
                    <a:pt x="22" y="96"/>
                    <a:pt x="29" y="100"/>
                    <a:pt x="36" y="103"/>
                  </a:cubicBezTo>
                  <a:moveTo>
                    <a:pt x="213" y="188"/>
                  </a:moveTo>
                  <a:cubicBezTo>
                    <a:pt x="212" y="198"/>
                    <a:pt x="203" y="208"/>
                    <a:pt x="187" y="216"/>
                  </a:cubicBezTo>
                  <a:cubicBezTo>
                    <a:pt x="168" y="225"/>
                    <a:pt x="142" y="230"/>
                    <a:pt x="115" y="230"/>
                  </a:cubicBezTo>
                  <a:cubicBezTo>
                    <a:pt x="88" y="230"/>
                    <a:pt x="63" y="225"/>
                    <a:pt x="44" y="216"/>
                  </a:cubicBezTo>
                  <a:cubicBezTo>
                    <a:pt x="27" y="208"/>
                    <a:pt x="18" y="198"/>
                    <a:pt x="17" y="188"/>
                  </a:cubicBezTo>
                  <a:cubicBezTo>
                    <a:pt x="17" y="188"/>
                    <a:pt x="17" y="188"/>
                    <a:pt x="17" y="188"/>
                  </a:cubicBezTo>
                  <a:cubicBezTo>
                    <a:pt x="17" y="177"/>
                    <a:pt x="17" y="177"/>
                    <a:pt x="17" y="177"/>
                  </a:cubicBezTo>
                  <a:cubicBezTo>
                    <a:pt x="22" y="182"/>
                    <a:pt x="29" y="186"/>
                    <a:pt x="36" y="189"/>
                  </a:cubicBezTo>
                  <a:cubicBezTo>
                    <a:pt x="57" y="199"/>
                    <a:pt x="85" y="205"/>
                    <a:pt x="115" y="205"/>
                  </a:cubicBezTo>
                  <a:cubicBezTo>
                    <a:pt x="145" y="205"/>
                    <a:pt x="173" y="199"/>
                    <a:pt x="194" y="189"/>
                  </a:cubicBezTo>
                  <a:cubicBezTo>
                    <a:pt x="201" y="186"/>
                    <a:pt x="208" y="182"/>
                    <a:pt x="213" y="177"/>
                  </a:cubicBezTo>
                  <a:cubicBezTo>
                    <a:pt x="213" y="188"/>
                    <a:pt x="213" y="188"/>
                    <a:pt x="213" y="188"/>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7"/>
            <p:cNvSpPr>
              <a:spLocks/>
            </p:cNvSpPr>
            <p:nvPr/>
          </p:nvSpPr>
          <p:spPr bwMode="auto">
            <a:xfrm>
              <a:off x="1714500" y="1571625"/>
              <a:ext cx="1804988" cy="1390650"/>
            </a:xfrm>
            <a:custGeom>
              <a:avLst/>
              <a:gdLst>
                <a:gd name="T0" fmla="*/ 479 w 479"/>
                <a:gd name="T1" fmla="*/ 190 h 369"/>
                <a:gd name="T2" fmla="*/ 368 w 479"/>
                <a:gd name="T3" fmla="*/ 0 h 369"/>
                <a:gd name="T4" fmla="*/ 0 w 479"/>
                <a:gd name="T5" fmla="*/ 214 h 369"/>
                <a:gd name="T6" fmla="*/ 18 w 479"/>
                <a:gd name="T7" fmla="*/ 244 h 369"/>
                <a:gd name="T8" fmla="*/ 20 w 479"/>
                <a:gd name="T9" fmla="*/ 243 h 369"/>
                <a:gd name="T10" fmla="*/ 33 w 479"/>
                <a:gd name="T11" fmla="*/ 237 h 369"/>
                <a:gd name="T12" fmla="*/ 24 w 479"/>
                <a:gd name="T13" fmla="*/ 220 h 369"/>
                <a:gd name="T14" fmla="*/ 362 w 479"/>
                <a:gd name="T15" fmla="*/ 23 h 369"/>
                <a:gd name="T16" fmla="*/ 456 w 479"/>
                <a:gd name="T17" fmla="*/ 184 h 369"/>
                <a:gd name="T18" fmla="*/ 238 w 479"/>
                <a:gd name="T19" fmla="*/ 311 h 369"/>
                <a:gd name="T20" fmla="*/ 238 w 479"/>
                <a:gd name="T21" fmla="*/ 331 h 369"/>
                <a:gd name="T22" fmla="*/ 420 w 479"/>
                <a:gd name="T23" fmla="*/ 225 h 369"/>
                <a:gd name="T24" fmla="*/ 446 w 479"/>
                <a:gd name="T25" fmla="*/ 284 h 369"/>
                <a:gd name="T26" fmla="*/ 238 w 479"/>
                <a:gd name="T27" fmla="*/ 351 h 369"/>
                <a:gd name="T28" fmla="*/ 238 w 479"/>
                <a:gd name="T29" fmla="*/ 369 h 369"/>
                <a:gd name="T30" fmla="*/ 469 w 479"/>
                <a:gd name="T31" fmla="*/ 294 h 369"/>
                <a:gd name="T32" fmla="*/ 435 w 479"/>
                <a:gd name="T33" fmla="*/ 216 h 369"/>
                <a:gd name="T34" fmla="*/ 479 w 479"/>
                <a:gd name="T35" fmla="*/ 19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369">
                  <a:moveTo>
                    <a:pt x="479" y="190"/>
                  </a:moveTo>
                  <a:cubicBezTo>
                    <a:pt x="368" y="0"/>
                    <a:pt x="368" y="0"/>
                    <a:pt x="368" y="0"/>
                  </a:cubicBezTo>
                  <a:cubicBezTo>
                    <a:pt x="0" y="214"/>
                    <a:pt x="0" y="214"/>
                    <a:pt x="0" y="214"/>
                  </a:cubicBezTo>
                  <a:cubicBezTo>
                    <a:pt x="18" y="244"/>
                    <a:pt x="18" y="244"/>
                    <a:pt x="18" y="244"/>
                  </a:cubicBezTo>
                  <a:cubicBezTo>
                    <a:pt x="18" y="243"/>
                    <a:pt x="19" y="243"/>
                    <a:pt x="20" y="243"/>
                  </a:cubicBezTo>
                  <a:cubicBezTo>
                    <a:pt x="24" y="241"/>
                    <a:pt x="29" y="239"/>
                    <a:pt x="33" y="237"/>
                  </a:cubicBezTo>
                  <a:cubicBezTo>
                    <a:pt x="24" y="220"/>
                    <a:pt x="24" y="220"/>
                    <a:pt x="24" y="220"/>
                  </a:cubicBezTo>
                  <a:cubicBezTo>
                    <a:pt x="362" y="23"/>
                    <a:pt x="362" y="23"/>
                    <a:pt x="362" y="23"/>
                  </a:cubicBezTo>
                  <a:cubicBezTo>
                    <a:pt x="456" y="184"/>
                    <a:pt x="456" y="184"/>
                    <a:pt x="456" y="184"/>
                  </a:cubicBezTo>
                  <a:cubicBezTo>
                    <a:pt x="238" y="311"/>
                    <a:pt x="238" y="311"/>
                    <a:pt x="238" y="311"/>
                  </a:cubicBezTo>
                  <a:cubicBezTo>
                    <a:pt x="238" y="331"/>
                    <a:pt x="238" y="331"/>
                    <a:pt x="238" y="331"/>
                  </a:cubicBezTo>
                  <a:cubicBezTo>
                    <a:pt x="420" y="225"/>
                    <a:pt x="420" y="225"/>
                    <a:pt x="420" y="225"/>
                  </a:cubicBezTo>
                  <a:cubicBezTo>
                    <a:pt x="446" y="284"/>
                    <a:pt x="446" y="284"/>
                    <a:pt x="446" y="284"/>
                  </a:cubicBezTo>
                  <a:cubicBezTo>
                    <a:pt x="238" y="351"/>
                    <a:pt x="238" y="351"/>
                    <a:pt x="238" y="351"/>
                  </a:cubicBezTo>
                  <a:cubicBezTo>
                    <a:pt x="238" y="369"/>
                    <a:pt x="238" y="369"/>
                    <a:pt x="238" y="369"/>
                  </a:cubicBezTo>
                  <a:cubicBezTo>
                    <a:pt x="469" y="294"/>
                    <a:pt x="469" y="294"/>
                    <a:pt x="469" y="294"/>
                  </a:cubicBezTo>
                  <a:cubicBezTo>
                    <a:pt x="435" y="216"/>
                    <a:pt x="435" y="216"/>
                    <a:pt x="435" y="216"/>
                  </a:cubicBezTo>
                  <a:lnTo>
                    <a:pt x="479" y="19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16" name="Gruppe 15"/>
          <p:cNvGrpSpPr/>
          <p:nvPr/>
        </p:nvGrpSpPr>
        <p:grpSpPr>
          <a:xfrm>
            <a:off x="4845905" y="1647084"/>
            <a:ext cx="360000" cy="360000"/>
            <a:chOff x="1270000" y="1273175"/>
            <a:chExt cx="2562225" cy="2562225"/>
          </a:xfrm>
        </p:grpSpPr>
        <p:sp>
          <p:nvSpPr>
            <p:cNvPr id="17"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8" name="Freeform 6"/>
            <p:cNvSpPr>
              <a:spLocks/>
            </p:cNvSpPr>
            <p:nvPr/>
          </p:nvSpPr>
          <p:spPr bwMode="auto">
            <a:xfrm>
              <a:off x="2343150" y="2136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9" name="Line 7"/>
            <p:cNvSpPr>
              <a:spLocks noChangeShapeType="1"/>
            </p:cNvSpPr>
            <p:nvPr/>
          </p:nvSpPr>
          <p:spPr bwMode="auto">
            <a:xfrm>
              <a:off x="2343150" y="2136775"/>
              <a:ext cx="0" cy="0"/>
            </a:xfrm>
            <a:prstGeom prst="line">
              <a:avLst/>
            </a:prstGeom>
            <a:noFill/>
            <a:ln w="214313" cap="rnd">
              <a:noFill/>
              <a:prstDash val="solid"/>
              <a:miter lim="800000"/>
              <a:headEnd/>
              <a:tailEnd/>
            </a:ln>
            <a:extLst>
              <a:ext uri="{909E8E84-426E-40DD-AFC4-6F175D3DCCD1}">
                <a14:hiddenFill xmlns:a14="http://schemas.microsoft.com/office/drawing/2010/main">
                  <a:noFill/>
                </a14:hiddenFill>
              </a:ext>
              <a:ext uri="{91240B29-F687-4F45-9708-019B960494DF}">
                <a14:hiddenLine xmlns:a14="http://schemas.microsoft.com/office/drawing/2010/main" w="214313" cap="rnd">
                  <a:solidFill>
                    <a:prstClr val="black"/>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0" name="Freeform 8"/>
            <p:cNvSpPr>
              <a:spLocks/>
            </p:cNvSpPr>
            <p:nvPr/>
          </p:nvSpPr>
          <p:spPr bwMode="auto">
            <a:xfrm>
              <a:off x="2166938" y="21209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Oval 9"/>
            <p:cNvSpPr>
              <a:spLocks noChangeArrowheads="1"/>
            </p:cNvSpPr>
            <p:nvPr/>
          </p:nvSpPr>
          <p:spPr bwMode="auto">
            <a:xfrm>
              <a:off x="2328863" y="3417888"/>
              <a:ext cx="93663" cy="96838"/>
            </a:xfrm>
            <a:prstGeom prst="ellipse">
              <a:avLst/>
            </a:pr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2" name="Freeform 10"/>
            <p:cNvSpPr>
              <a:spLocks/>
            </p:cNvSpPr>
            <p:nvPr/>
          </p:nvSpPr>
          <p:spPr bwMode="auto">
            <a:xfrm>
              <a:off x="1838325" y="2509838"/>
              <a:ext cx="501650" cy="877888"/>
            </a:xfrm>
            <a:custGeom>
              <a:avLst/>
              <a:gdLst>
                <a:gd name="T0" fmla="*/ 223 w 316"/>
                <a:gd name="T1" fmla="*/ 0 h 553"/>
                <a:gd name="T2" fmla="*/ 0 w 316"/>
                <a:gd name="T3" fmla="*/ 553 h 553"/>
                <a:gd name="T4" fmla="*/ 119 w 316"/>
                <a:gd name="T5" fmla="*/ 553 h 553"/>
                <a:gd name="T6" fmla="*/ 316 w 316"/>
                <a:gd name="T7" fmla="*/ 97 h 553"/>
                <a:gd name="T8" fmla="*/ 223 w 316"/>
                <a:gd name="T9" fmla="*/ 0 h 553"/>
                <a:gd name="T10" fmla="*/ 223 w 316"/>
                <a:gd name="T11" fmla="*/ 0 h 553"/>
              </a:gdLst>
              <a:ahLst/>
              <a:cxnLst>
                <a:cxn ang="0">
                  <a:pos x="T0" y="T1"/>
                </a:cxn>
                <a:cxn ang="0">
                  <a:pos x="T2" y="T3"/>
                </a:cxn>
                <a:cxn ang="0">
                  <a:pos x="T4" y="T5"/>
                </a:cxn>
                <a:cxn ang="0">
                  <a:pos x="T6" y="T7"/>
                </a:cxn>
                <a:cxn ang="0">
                  <a:pos x="T8" y="T9"/>
                </a:cxn>
                <a:cxn ang="0">
                  <a:pos x="T10" y="T11"/>
                </a:cxn>
              </a:cxnLst>
              <a:rect l="0" t="0" r="r" b="b"/>
              <a:pathLst>
                <a:path w="316" h="553">
                  <a:moveTo>
                    <a:pt x="223" y="0"/>
                  </a:moveTo>
                  <a:lnTo>
                    <a:pt x="0" y="553"/>
                  </a:lnTo>
                  <a:lnTo>
                    <a:pt x="119" y="553"/>
                  </a:lnTo>
                  <a:lnTo>
                    <a:pt x="316" y="97"/>
                  </a:lnTo>
                  <a:lnTo>
                    <a:pt x="223" y="0"/>
                  </a:lnTo>
                  <a:lnTo>
                    <a:pt x="223"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3" name="Oval 11"/>
            <p:cNvSpPr>
              <a:spLocks noChangeArrowheads="1"/>
            </p:cNvSpPr>
            <p:nvPr/>
          </p:nvSpPr>
          <p:spPr bwMode="auto">
            <a:xfrm>
              <a:off x="2422525" y="1530350"/>
              <a:ext cx="320675" cy="320675"/>
            </a:xfrm>
            <a:prstGeom prst="ellipse">
              <a:avLst/>
            </a:pr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4" name="Oval 12"/>
            <p:cNvSpPr>
              <a:spLocks noChangeArrowheads="1"/>
            </p:cNvSpPr>
            <p:nvPr/>
          </p:nvSpPr>
          <p:spPr bwMode="auto">
            <a:xfrm>
              <a:off x="2998788" y="3417888"/>
              <a:ext cx="98425" cy="96838"/>
            </a:xfrm>
            <a:prstGeom prst="ellipse">
              <a:avLst/>
            </a:pr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5" name="Freeform 13"/>
            <p:cNvSpPr>
              <a:spLocks/>
            </p:cNvSpPr>
            <p:nvPr/>
          </p:nvSpPr>
          <p:spPr bwMode="auto">
            <a:xfrm>
              <a:off x="1846263" y="1914525"/>
              <a:ext cx="1409700" cy="1311275"/>
            </a:xfrm>
            <a:custGeom>
              <a:avLst/>
              <a:gdLst>
                <a:gd name="T0" fmla="*/ 0 w 888"/>
                <a:gd name="T1" fmla="*/ 0 h 826"/>
                <a:gd name="T2" fmla="*/ 0 w 888"/>
                <a:gd name="T3" fmla="*/ 81 h 826"/>
                <a:gd name="T4" fmla="*/ 323 w 888"/>
                <a:gd name="T5" fmla="*/ 81 h 826"/>
                <a:gd name="T6" fmla="*/ 221 w 888"/>
                <a:gd name="T7" fmla="*/ 342 h 826"/>
                <a:gd name="T8" fmla="*/ 465 w 888"/>
                <a:gd name="T9" fmla="*/ 584 h 826"/>
                <a:gd name="T10" fmla="*/ 465 w 888"/>
                <a:gd name="T11" fmla="*/ 584 h 826"/>
                <a:gd name="T12" fmla="*/ 505 w 888"/>
                <a:gd name="T13" fmla="*/ 626 h 826"/>
                <a:gd name="T14" fmla="*/ 425 w 888"/>
                <a:gd name="T15" fmla="*/ 826 h 826"/>
                <a:gd name="T16" fmla="*/ 543 w 888"/>
                <a:gd name="T17" fmla="*/ 826 h 826"/>
                <a:gd name="T18" fmla="*/ 648 w 888"/>
                <a:gd name="T19" fmla="*/ 584 h 826"/>
                <a:gd name="T20" fmla="*/ 444 w 888"/>
                <a:gd name="T21" fmla="*/ 382 h 826"/>
                <a:gd name="T22" fmla="*/ 534 w 888"/>
                <a:gd name="T23" fmla="*/ 81 h 826"/>
                <a:gd name="T24" fmla="*/ 888 w 888"/>
                <a:gd name="T25" fmla="*/ 81 h 826"/>
                <a:gd name="T26" fmla="*/ 888 w 888"/>
                <a:gd name="T27" fmla="*/ 0 h 826"/>
                <a:gd name="T28" fmla="*/ 0 w 888"/>
                <a:gd name="T29" fmla="*/ 0 h 826"/>
                <a:gd name="T30" fmla="*/ 0 w 888"/>
                <a:gd name="T31"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8" h="826">
                  <a:moveTo>
                    <a:pt x="0" y="0"/>
                  </a:moveTo>
                  <a:lnTo>
                    <a:pt x="0" y="81"/>
                  </a:lnTo>
                  <a:lnTo>
                    <a:pt x="323" y="81"/>
                  </a:lnTo>
                  <a:lnTo>
                    <a:pt x="221" y="342"/>
                  </a:lnTo>
                  <a:lnTo>
                    <a:pt x="465" y="584"/>
                  </a:lnTo>
                  <a:lnTo>
                    <a:pt x="465" y="584"/>
                  </a:lnTo>
                  <a:lnTo>
                    <a:pt x="505" y="626"/>
                  </a:lnTo>
                  <a:lnTo>
                    <a:pt x="425" y="826"/>
                  </a:lnTo>
                  <a:lnTo>
                    <a:pt x="543" y="826"/>
                  </a:lnTo>
                  <a:lnTo>
                    <a:pt x="648" y="584"/>
                  </a:lnTo>
                  <a:lnTo>
                    <a:pt x="444" y="382"/>
                  </a:lnTo>
                  <a:lnTo>
                    <a:pt x="534" y="81"/>
                  </a:lnTo>
                  <a:lnTo>
                    <a:pt x="888" y="81"/>
                  </a:lnTo>
                  <a:lnTo>
                    <a:pt x="888" y="0"/>
                  </a:lnTo>
                  <a:lnTo>
                    <a:pt x="0" y="0"/>
                  </a:lnTo>
                  <a:lnTo>
                    <a:pt x="0"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6" name="Freeform 14"/>
            <p:cNvSpPr>
              <a:spLocks/>
            </p:cNvSpPr>
            <p:nvPr/>
          </p:nvSpPr>
          <p:spPr bwMode="auto">
            <a:xfrm>
              <a:off x="2263775" y="3289300"/>
              <a:ext cx="896938" cy="63500"/>
            </a:xfrm>
            <a:custGeom>
              <a:avLst/>
              <a:gdLst>
                <a:gd name="T0" fmla="*/ 0 w 565"/>
                <a:gd name="T1" fmla="*/ 40 h 40"/>
                <a:gd name="T2" fmla="*/ 565 w 565"/>
                <a:gd name="T3" fmla="*/ 40 h 40"/>
                <a:gd name="T4" fmla="*/ 565 w 565"/>
                <a:gd name="T5" fmla="*/ 0 h 40"/>
                <a:gd name="T6" fmla="*/ 0 w 565"/>
                <a:gd name="T7" fmla="*/ 0 h 40"/>
                <a:gd name="T8" fmla="*/ 0 w 565"/>
                <a:gd name="T9" fmla="*/ 40 h 40"/>
                <a:gd name="T10" fmla="*/ 0 w 565"/>
                <a:gd name="T11" fmla="*/ 40 h 40"/>
              </a:gdLst>
              <a:ahLst/>
              <a:cxnLst>
                <a:cxn ang="0">
                  <a:pos x="T0" y="T1"/>
                </a:cxn>
                <a:cxn ang="0">
                  <a:pos x="T2" y="T3"/>
                </a:cxn>
                <a:cxn ang="0">
                  <a:pos x="T4" y="T5"/>
                </a:cxn>
                <a:cxn ang="0">
                  <a:pos x="T6" y="T7"/>
                </a:cxn>
                <a:cxn ang="0">
                  <a:pos x="T8" y="T9"/>
                </a:cxn>
                <a:cxn ang="0">
                  <a:pos x="T10" y="T11"/>
                </a:cxn>
              </a:cxnLst>
              <a:rect l="0" t="0" r="r" b="b"/>
              <a:pathLst>
                <a:path w="565" h="40">
                  <a:moveTo>
                    <a:pt x="0" y="40"/>
                  </a:moveTo>
                  <a:lnTo>
                    <a:pt x="565" y="40"/>
                  </a:lnTo>
                  <a:lnTo>
                    <a:pt x="565" y="0"/>
                  </a:lnTo>
                  <a:lnTo>
                    <a:pt x="0" y="0"/>
                  </a:lnTo>
                  <a:lnTo>
                    <a:pt x="0" y="40"/>
                  </a:lnTo>
                  <a:lnTo>
                    <a:pt x="0" y="4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53" name="Gruppe 52"/>
          <p:cNvGrpSpPr/>
          <p:nvPr/>
        </p:nvGrpSpPr>
        <p:grpSpPr>
          <a:xfrm>
            <a:off x="289493" y="1679238"/>
            <a:ext cx="360000" cy="360000"/>
            <a:chOff x="1270000" y="1273175"/>
            <a:chExt cx="2562225" cy="2562225"/>
          </a:xfrm>
        </p:grpSpPr>
        <p:sp>
          <p:nvSpPr>
            <p:cNvPr id="47" name="Freeform 26"/>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48" name="Freeform 27"/>
            <p:cNvSpPr>
              <a:spLocks/>
            </p:cNvSpPr>
            <p:nvPr/>
          </p:nvSpPr>
          <p:spPr bwMode="auto">
            <a:xfrm>
              <a:off x="2359025" y="2136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49" name="Line 28"/>
            <p:cNvSpPr>
              <a:spLocks noChangeShapeType="1"/>
            </p:cNvSpPr>
            <p:nvPr/>
          </p:nvSpPr>
          <p:spPr bwMode="auto">
            <a:xfrm>
              <a:off x="2359025" y="2136775"/>
              <a:ext cx="0" cy="0"/>
            </a:xfrm>
            <a:prstGeom prst="line">
              <a:avLst/>
            </a:prstGeom>
            <a:noFill/>
            <a:ln w="214313" cap="rnd">
              <a:noFill/>
              <a:prstDash val="solid"/>
              <a:miter lim="800000"/>
              <a:headEnd/>
              <a:tailEnd/>
            </a:ln>
            <a:extLst>
              <a:ext uri="{909E8E84-426E-40DD-AFC4-6F175D3DCCD1}">
                <a14:hiddenFill xmlns:a14="http://schemas.microsoft.com/office/drawing/2010/main">
                  <a:noFill/>
                </a14:hiddenFill>
              </a:ext>
              <a:ext uri="{91240B29-F687-4F45-9708-019B960494DF}">
                <a14:hiddenLine xmlns:a14="http://schemas.microsoft.com/office/drawing/2010/main" w="214313" cap="rnd">
                  <a:solidFill>
                    <a:prstClr val="black"/>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0" name="Freeform 29"/>
            <p:cNvSpPr>
              <a:spLocks/>
            </p:cNvSpPr>
            <p:nvPr/>
          </p:nvSpPr>
          <p:spPr bwMode="auto">
            <a:xfrm>
              <a:off x="1944688" y="1914525"/>
              <a:ext cx="1042988" cy="1635125"/>
            </a:xfrm>
            <a:custGeom>
              <a:avLst/>
              <a:gdLst>
                <a:gd name="T0" fmla="*/ 226 w 277"/>
                <a:gd name="T1" fmla="*/ 0 h 434"/>
                <a:gd name="T2" fmla="*/ 170 w 277"/>
                <a:gd name="T3" fmla="*/ 0 h 434"/>
                <a:gd name="T4" fmla="*/ 110 w 277"/>
                <a:gd name="T5" fmla="*/ 0 h 434"/>
                <a:gd name="T6" fmla="*/ 59 w 277"/>
                <a:gd name="T7" fmla="*/ 50 h 434"/>
                <a:gd name="T8" fmla="*/ 59 w 277"/>
                <a:gd name="T9" fmla="*/ 51 h 434"/>
                <a:gd name="T10" fmla="*/ 59 w 277"/>
                <a:gd name="T11" fmla="*/ 111 h 434"/>
                <a:gd name="T12" fmla="*/ 0 w 277"/>
                <a:gd name="T13" fmla="*/ 111 h 434"/>
                <a:gd name="T14" fmla="*/ 0 w 277"/>
                <a:gd name="T15" fmla="*/ 128 h 434"/>
                <a:gd name="T16" fmla="*/ 0 w 277"/>
                <a:gd name="T17" fmla="*/ 145 h 434"/>
                <a:gd name="T18" fmla="*/ 89 w 277"/>
                <a:gd name="T19" fmla="*/ 144 h 434"/>
                <a:gd name="T20" fmla="*/ 89 w 277"/>
                <a:gd name="T21" fmla="*/ 144 h 434"/>
                <a:gd name="T22" fmla="*/ 94 w 277"/>
                <a:gd name="T23" fmla="*/ 144 h 434"/>
                <a:gd name="T24" fmla="*/ 94 w 277"/>
                <a:gd name="T25" fmla="*/ 111 h 434"/>
                <a:gd name="T26" fmla="*/ 94 w 277"/>
                <a:gd name="T27" fmla="*/ 111 h 434"/>
                <a:gd name="T28" fmla="*/ 94 w 277"/>
                <a:gd name="T29" fmla="*/ 111 h 434"/>
                <a:gd name="T30" fmla="*/ 94 w 277"/>
                <a:gd name="T31" fmla="*/ 59 h 434"/>
                <a:gd name="T32" fmla="*/ 110 w 277"/>
                <a:gd name="T33" fmla="*/ 59 h 434"/>
                <a:gd name="T34" fmla="*/ 110 w 277"/>
                <a:gd name="T35" fmla="*/ 434 h 434"/>
                <a:gd name="T36" fmla="*/ 130 w 277"/>
                <a:gd name="T37" fmla="*/ 434 h 434"/>
                <a:gd name="T38" fmla="*/ 161 w 277"/>
                <a:gd name="T39" fmla="*/ 434 h 434"/>
                <a:gd name="T40" fmla="*/ 161 w 277"/>
                <a:gd name="T41" fmla="*/ 195 h 434"/>
                <a:gd name="T42" fmla="*/ 178 w 277"/>
                <a:gd name="T43" fmla="*/ 195 h 434"/>
                <a:gd name="T44" fmla="*/ 178 w 277"/>
                <a:gd name="T45" fmla="*/ 434 h 434"/>
                <a:gd name="T46" fmla="*/ 203 w 277"/>
                <a:gd name="T47" fmla="*/ 434 h 434"/>
                <a:gd name="T48" fmla="*/ 226 w 277"/>
                <a:gd name="T49" fmla="*/ 434 h 434"/>
                <a:gd name="T50" fmla="*/ 226 w 277"/>
                <a:gd name="T51" fmla="*/ 59 h 434"/>
                <a:gd name="T52" fmla="*/ 243 w 277"/>
                <a:gd name="T53" fmla="*/ 59 h 434"/>
                <a:gd name="T54" fmla="*/ 243 w 277"/>
                <a:gd name="T55" fmla="*/ 203 h 434"/>
                <a:gd name="T56" fmla="*/ 260 w 277"/>
                <a:gd name="T57" fmla="*/ 203 h 434"/>
                <a:gd name="T58" fmla="*/ 277 w 277"/>
                <a:gd name="T59" fmla="*/ 203 h 434"/>
                <a:gd name="T60" fmla="*/ 277 w 277"/>
                <a:gd name="T61" fmla="*/ 50 h 434"/>
                <a:gd name="T62" fmla="*/ 226 w 277"/>
                <a:gd name="T6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434">
                  <a:moveTo>
                    <a:pt x="226" y="0"/>
                  </a:moveTo>
                  <a:cubicBezTo>
                    <a:pt x="201" y="0"/>
                    <a:pt x="170" y="0"/>
                    <a:pt x="170" y="0"/>
                  </a:cubicBezTo>
                  <a:cubicBezTo>
                    <a:pt x="110" y="0"/>
                    <a:pt x="110" y="0"/>
                    <a:pt x="110" y="0"/>
                  </a:cubicBezTo>
                  <a:cubicBezTo>
                    <a:pt x="110" y="0"/>
                    <a:pt x="59" y="0"/>
                    <a:pt x="59" y="50"/>
                  </a:cubicBezTo>
                  <a:cubicBezTo>
                    <a:pt x="59" y="51"/>
                    <a:pt x="59" y="51"/>
                    <a:pt x="59" y="51"/>
                  </a:cubicBezTo>
                  <a:cubicBezTo>
                    <a:pt x="59" y="111"/>
                    <a:pt x="59" y="111"/>
                    <a:pt x="59" y="111"/>
                  </a:cubicBezTo>
                  <a:cubicBezTo>
                    <a:pt x="0" y="111"/>
                    <a:pt x="0" y="111"/>
                    <a:pt x="0" y="111"/>
                  </a:cubicBezTo>
                  <a:cubicBezTo>
                    <a:pt x="0" y="128"/>
                    <a:pt x="0" y="128"/>
                    <a:pt x="0" y="128"/>
                  </a:cubicBezTo>
                  <a:cubicBezTo>
                    <a:pt x="0" y="145"/>
                    <a:pt x="0" y="145"/>
                    <a:pt x="0" y="145"/>
                  </a:cubicBezTo>
                  <a:cubicBezTo>
                    <a:pt x="89" y="144"/>
                    <a:pt x="89" y="144"/>
                    <a:pt x="89" y="144"/>
                  </a:cubicBezTo>
                  <a:cubicBezTo>
                    <a:pt x="89" y="144"/>
                    <a:pt x="89" y="144"/>
                    <a:pt x="89" y="144"/>
                  </a:cubicBezTo>
                  <a:cubicBezTo>
                    <a:pt x="94" y="144"/>
                    <a:pt x="94" y="144"/>
                    <a:pt x="94" y="144"/>
                  </a:cubicBezTo>
                  <a:cubicBezTo>
                    <a:pt x="94" y="111"/>
                    <a:pt x="94" y="111"/>
                    <a:pt x="94" y="111"/>
                  </a:cubicBezTo>
                  <a:cubicBezTo>
                    <a:pt x="94" y="111"/>
                    <a:pt x="94" y="111"/>
                    <a:pt x="94" y="111"/>
                  </a:cubicBezTo>
                  <a:cubicBezTo>
                    <a:pt x="94" y="111"/>
                    <a:pt x="94" y="111"/>
                    <a:pt x="94" y="111"/>
                  </a:cubicBezTo>
                  <a:cubicBezTo>
                    <a:pt x="94" y="59"/>
                    <a:pt x="94" y="59"/>
                    <a:pt x="94" y="59"/>
                  </a:cubicBezTo>
                  <a:cubicBezTo>
                    <a:pt x="110" y="59"/>
                    <a:pt x="110" y="59"/>
                    <a:pt x="110" y="59"/>
                  </a:cubicBezTo>
                  <a:cubicBezTo>
                    <a:pt x="110" y="434"/>
                    <a:pt x="110" y="434"/>
                    <a:pt x="110" y="434"/>
                  </a:cubicBezTo>
                  <a:cubicBezTo>
                    <a:pt x="111" y="434"/>
                    <a:pt x="112" y="434"/>
                    <a:pt x="130" y="434"/>
                  </a:cubicBezTo>
                  <a:cubicBezTo>
                    <a:pt x="153" y="434"/>
                    <a:pt x="161" y="434"/>
                    <a:pt x="161" y="434"/>
                  </a:cubicBezTo>
                  <a:cubicBezTo>
                    <a:pt x="161" y="195"/>
                    <a:pt x="161" y="195"/>
                    <a:pt x="161" y="195"/>
                  </a:cubicBezTo>
                  <a:cubicBezTo>
                    <a:pt x="178" y="195"/>
                    <a:pt x="178" y="195"/>
                    <a:pt x="178" y="195"/>
                  </a:cubicBezTo>
                  <a:cubicBezTo>
                    <a:pt x="178" y="434"/>
                    <a:pt x="178" y="434"/>
                    <a:pt x="178" y="434"/>
                  </a:cubicBezTo>
                  <a:cubicBezTo>
                    <a:pt x="178" y="434"/>
                    <a:pt x="184" y="434"/>
                    <a:pt x="203" y="434"/>
                  </a:cubicBezTo>
                  <a:cubicBezTo>
                    <a:pt x="226" y="434"/>
                    <a:pt x="226" y="434"/>
                    <a:pt x="226" y="434"/>
                  </a:cubicBezTo>
                  <a:cubicBezTo>
                    <a:pt x="226" y="59"/>
                    <a:pt x="226" y="59"/>
                    <a:pt x="226" y="59"/>
                  </a:cubicBezTo>
                  <a:cubicBezTo>
                    <a:pt x="243" y="59"/>
                    <a:pt x="243" y="59"/>
                    <a:pt x="243" y="59"/>
                  </a:cubicBezTo>
                  <a:cubicBezTo>
                    <a:pt x="243" y="203"/>
                    <a:pt x="243" y="203"/>
                    <a:pt x="243" y="203"/>
                  </a:cubicBezTo>
                  <a:cubicBezTo>
                    <a:pt x="243" y="203"/>
                    <a:pt x="243" y="203"/>
                    <a:pt x="260" y="203"/>
                  </a:cubicBezTo>
                  <a:cubicBezTo>
                    <a:pt x="277" y="203"/>
                    <a:pt x="277" y="203"/>
                    <a:pt x="277" y="203"/>
                  </a:cubicBezTo>
                  <a:cubicBezTo>
                    <a:pt x="277" y="50"/>
                    <a:pt x="277" y="50"/>
                    <a:pt x="277" y="50"/>
                  </a:cubicBezTo>
                  <a:cubicBezTo>
                    <a:pt x="277" y="50"/>
                    <a:pt x="277" y="0"/>
                    <a:pt x="226" y="0"/>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1" name="Oval 30"/>
            <p:cNvSpPr>
              <a:spLocks noChangeArrowheads="1"/>
            </p:cNvSpPr>
            <p:nvPr/>
          </p:nvSpPr>
          <p:spPr bwMode="auto">
            <a:xfrm>
              <a:off x="2328863" y="1525588"/>
              <a:ext cx="319088" cy="325438"/>
            </a:xfrm>
            <a:prstGeom prst="ellipse">
              <a:avLst/>
            </a:pr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2" name="Freeform 31"/>
            <p:cNvSpPr>
              <a:spLocks/>
            </p:cNvSpPr>
            <p:nvPr/>
          </p:nvSpPr>
          <p:spPr bwMode="auto">
            <a:xfrm>
              <a:off x="1944688" y="2554288"/>
              <a:ext cx="63500" cy="995363"/>
            </a:xfrm>
            <a:custGeom>
              <a:avLst/>
              <a:gdLst>
                <a:gd name="T0" fmla="*/ 0 w 40"/>
                <a:gd name="T1" fmla="*/ 627 h 627"/>
                <a:gd name="T2" fmla="*/ 40 w 40"/>
                <a:gd name="T3" fmla="*/ 627 h 627"/>
                <a:gd name="T4" fmla="*/ 40 w 40"/>
                <a:gd name="T5" fmla="*/ 0 h 627"/>
                <a:gd name="T6" fmla="*/ 0 w 40"/>
                <a:gd name="T7" fmla="*/ 0 h 627"/>
                <a:gd name="T8" fmla="*/ 0 w 40"/>
                <a:gd name="T9" fmla="*/ 627 h 627"/>
                <a:gd name="T10" fmla="*/ 0 w 40"/>
                <a:gd name="T11" fmla="*/ 627 h 627"/>
              </a:gdLst>
              <a:ahLst/>
              <a:cxnLst>
                <a:cxn ang="0">
                  <a:pos x="T0" y="T1"/>
                </a:cxn>
                <a:cxn ang="0">
                  <a:pos x="T2" y="T3"/>
                </a:cxn>
                <a:cxn ang="0">
                  <a:pos x="T4" y="T5"/>
                </a:cxn>
                <a:cxn ang="0">
                  <a:pos x="T6" y="T7"/>
                </a:cxn>
                <a:cxn ang="0">
                  <a:pos x="T8" y="T9"/>
                </a:cxn>
                <a:cxn ang="0">
                  <a:pos x="T10" y="T11"/>
                </a:cxn>
              </a:cxnLst>
              <a:rect l="0" t="0" r="r" b="b"/>
              <a:pathLst>
                <a:path w="40" h="627">
                  <a:moveTo>
                    <a:pt x="0" y="627"/>
                  </a:moveTo>
                  <a:lnTo>
                    <a:pt x="40" y="627"/>
                  </a:lnTo>
                  <a:lnTo>
                    <a:pt x="40" y="0"/>
                  </a:lnTo>
                  <a:lnTo>
                    <a:pt x="0" y="0"/>
                  </a:lnTo>
                  <a:lnTo>
                    <a:pt x="0" y="627"/>
                  </a:lnTo>
                  <a:lnTo>
                    <a:pt x="0" y="627"/>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54" name="Gruppe 53"/>
          <p:cNvGrpSpPr/>
          <p:nvPr/>
        </p:nvGrpSpPr>
        <p:grpSpPr>
          <a:xfrm>
            <a:off x="4845905" y="2898557"/>
            <a:ext cx="360000" cy="360000"/>
            <a:chOff x="1266825" y="1266825"/>
            <a:chExt cx="2560638" cy="2560638"/>
          </a:xfrm>
        </p:grpSpPr>
        <p:sp>
          <p:nvSpPr>
            <p:cNvPr id="55" name="Rectangle 5"/>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6" name="Freeform 6"/>
            <p:cNvSpPr>
              <a:spLocks noEditPoints="1"/>
            </p:cNvSpPr>
            <p:nvPr/>
          </p:nvSpPr>
          <p:spPr bwMode="auto">
            <a:xfrm>
              <a:off x="1681163" y="2482850"/>
              <a:ext cx="865188" cy="930275"/>
            </a:xfrm>
            <a:custGeom>
              <a:avLst/>
              <a:gdLst>
                <a:gd name="T0" fmla="*/ 194 w 230"/>
                <a:gd name="T1" fmla="*/ 16 h 247"/>
                <a:gd name="T2" fmla="*/ 115 w 230"/>
                <a:gd name="T3" fmla="*/ 0 h 247"/>
                <a:gd name="T4" fmla="*/ 36 w 230"/>
                <a:gd name="T5" fmla="*/ 16 h 247"/>
                <a:gd name="T6" fmla="*/ 0 w 230"/>
                <a:gd name="T7" fmla="*/ 60 h 247"/>
                <a:gd name="T8" fmla="*/ 0 w 230"/>
                <a:gd name="T9" fmla="*/ 188 h 247"/>
                <a:gd name="T10" fmla="*/ 0 w 230"/>
                <a:gd name="T11" fmla="*/ 188 h 247"/>
                <a:gd name="T12" fmla="*/ 36 w 230"/>
                <a:gd name="T13" fmla="*/ 231 h 247"/>
                <a:gd name="T14" fmla="*/ 115 w 230"/>
                <a:gd name="T15" fmla="*/ 247 h 247"/>
                <a:gd name="T16" fmla="*/ 194 w 230"/>
                <a:gd name="T17" fmla="*/ 231 h 247"/>
                <a:gd name="T18" fmla="*/ 230 w 230"/>
                <a:gd name="T19" fmla="*/ 188 h 247"/>
                <a:gd name="T20" fmla="*/ 230 w 230"/>
                <a:gd name="T21" fmla="*/ 188 h 247"/>
                <a:gd name="T22" fmla="*/ 230 w 230"/>
                <a:gd name="T23" fmla="*/ 60 h 247"/>
                <a:gd name="T24" fmla="*/ 194 w 230"/>
                <a:gd name="T25" fmla="*/ 16 h 247"/>
                <a:gd name="T26" fmla="*/ 17 w 230"/>
                <a:gd name="T27" fmla="*/ 135 h 247"/>
                <a:gd name="T28" fmla="*/ 36 w 230"/>
                <a:gd name="T29" fmla="*/ 147 h 247"/>
                <a:gd name="T30" fmla="*/ 115 w 230"/>
                <a:gd name="T31" fmla="*/ 162 h 247"/>
                <a:gd name="T32" fmla="*/ 194 w 230"/>
                <a:gd name="T33" fmla="*/ 147 h 247"/>
                <a:gd name="T34" fmla="*/ 213 w 230"/>
                <a:gd name="T35" fmla="*/ 135 h 247"/>
                <a:gd name="T36" fmla="*/ 213 w 230"/>
                <a:gd name="T37" fmla="*/ 146 h 247"/>
                <a:gd name="T38" fmla="*/ 213 w 230"/>
                <a:gd name="T39" fmla="*/ 146 h 247"/>
                <a:gd name="T40" fmla="*/ 187 w 230"/>
                <a:gd name="T41" fmla="*/ 174 h 247"/>
                <a:gd name="T42" fmla="*/ 115 w 230"/>
                <a:gd name="T43" fmla="*/ 188 h 247"/>
                <a:gd name="T44" fmla="*/ 44 w 230"/>
                <a:gd name="T45" fmla="*/ 174 h 247"/>
                <a:gd name="T46" fmla="*/ 17 w 230"/>
                <a:gd name="T47" fmla="*/ 146 h 247"/>
                <a:gd name="T48" fmla="*/ 17 w 230"/>
                <a:gd name="T49" fmla="*/ 146 h 247"/>
                <a:gd name="T50" fmla="*/ 17 w 230"/>
                <a:gd name="T51" fmla="*/ 135 h 247"/>
                <a:gd name="T52" fmla="*/ 36 w 230"/>
                <a:gd name="T53" fmla="*/ 103 h 247"/>
                <a:gd name="T54" fmla="*/ 115 w 230"/>
                <a:gd name="T55" fmla="*/ 119 h 247"/>
                <a:gd name="T56" fmla="*/ 194 w 230"/>
                <a:gd name="T57" fmla="*/ 103 h 247"/>
                <a:gd name="T58" fmla="*/ 213 w 230"/>
                <a:gd name="T59" fmla="*/ 91 h 247"/>
                <a:gd name="T60" fmla="*/ 213 w 230"/>
                <a:gd name="T61" fmla="*/ 104 h 247"/>
                <a:gd name="T62" fmla="*/ 213 w 230"/>
                <a:gd name="T63" fmla="*/ 104 h 247"/>
                <a:gd name="T64" fmla="*/ 187 w 230"/>
                <a:gd name="T65" fmla="*/ 131 h 247"/>
                <a:gd name="T66" fmla="*/ 115 w 230"/>
                <a:gd name="T67" fmla="*/ 145 h 247"/>
                <a:gd name="T68" fmla="*/ 44 w 230"/>
                <a:gd name="T69" fmla="*/ 131 h 247"/>
                <a:gd name="T70" fmla="*/ 17 w 230"/>
                <a:gd name="T71" fmla="*/ 104 h 247"/>
                <a:gd name="T72" fmla="*/ 17 w 230"/>
                <a:gd name="T73" fmla="*/ 104 h 247"/>
                <a:gd name="T74" fmla="*/ 17 w 230"/>
                <a:gd name="T75" fmla="*/ 91 h 247"/>
                <a:gd name="T76" fmla="*/ 36 w 230"/>
                <a:gd name="T77" fmla="*/ 103 h 247"/>
                <a:gd name="T78" fmla="*/ 213 w 230"/>
                <a:gd name="T79" fmla="*/ 188 h 247"/>
                <a:gd name="T80" fmla="*/ 187 w 230"/>
                <a:gd name="T81" fmla="*/ 216 h 247"/>
                <a:gd name="T82" fmla="*/ 115 w 230"/>
                <a:gd name="T83" fmla="*/ 230 h 247"/>
                <a:gd name="T84" fmla="*/ 44 w 230"/>
                <a:gd name="T85" fmla="*/ 216 h 247"/>
                <a:gd name="T86" fmla="*/ 17 w 230"/>
                <a:gd name="T87" fmla="*/ 188 h 247"/>
                <a:gd name="T88" fmla="*/ 17 w 230"/>
                <a:gd name="T89" fmla="*/ 188 h 247"/>
                <a:gd name="T90" fmla="*/ 17 w 230"/>
                <a:gd name="T91" fmla="*/ 177 h 247"/>
                <a:gd name="T92" fmla="*/ 36 w 230"/>
                <a:gd name="T93" fmla="*/ 189 h 247"/>
                <a:gd name="T94" fmla="*/ 115 w 230"/>
                <a:gd name="T95" fmla="*/ 205 h 247"/>
                <a:gd name="T96" fmla="*/ 194 w 230"/>
                <a:gd name="T97" fmla="*/ 189 h 247"/>
                <a:gd name="T98" fmla="*/ 213 w 230"/>
                <a:gd name="T99" fmla="*/ 177 h 247"/>
                <a:gd name="T100" fmla="*/ 213 w 230"/>
                <a:gd name="T101" fmla="*/ 18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247">
                  <a:moveTo>
                    <a:pt x="194" y="16"/>
                  </a:moveTo>
                  <a:cubicBezTo>
                    <a:pt x="173" y="6"/>
                    <a:pt x="145" y="0"/>
                    <a:pt x="115" y="0"/>
                  </a:cubicBezTo>
                  <a:cubicBezTo>
                    <a:pt x="85" y="0"/>
                    <a:pt x="57" y="6"/>
                    <a:pt x="36" y="16"/>
                  </a:cubicBezTo>
                  <a:cubicBezTo>
                    <a:pt x="13" y="27"/>
                    <a:pt x="0" y="43"/>
                    <a:pt x="0" y="60"/>
                  </a:cubicBezTo>
                  <a:cubicBezTo>
                    <a:pt x="0" y="188"/>
                    <a:pt x="0" y="188"/>
                    <a:pt x="0" y="188"/>
                  </a:cubicBezTo>
                  <a:cubicBezTo>
                    <a:pt x="0" y="188"/>
                    <a:pt x="0" y="188"/>
                    <a:pt x="0" y="188"/>
                  </a:cubicBezTo>
                  <a:cubicBezTo>
                    <a:pt x="1" y="205"/>
                    <a:pt x="13" y="220"/>
                    <a:pt x="36" y="231"/>
                  </a:cubicBezTo>
                  <a:cubicBezTo>
                    <a:pt x="57" y="241"/>
                    <a:pt x="85" y="247"/>
                    <a:pt x="115" y="247"/>
                  </a:cubicBezTo>
                  <a:cubicBezTo>
                    <a:pt x="145" y="247"/>
                    <a:pt x="173" y="241"/>
                    <a:pt x="194" y="231"/>
                  </a:cubicBezTo>
                  <a:cubicBezTo>
                    <a:pt x="217" y="220"/>
                    <a:pt x="229" y="205"/>
                    <a:pt x="230" y="188"/>
                  </a:cubicBezTo>
                  <a:cubicBezTo>
                    <a:pt x="230" y="188"/>
                    <a:pt x="230" y="188"/>
                    <a:pt x="230" y="188"/>
                  </a:cubicBezTo>
                  <a:cubicBezTo>
                    <a:pt x="230" y="60"/>
                    <a:pt x="230" y="60"/>
                    <a:pt x="230" y="60"/>
                  </a:cubicBezTo>
                  <a:cubicBezTo>
                    <a:pt x="230" y="43"/>
                    <a:pt x="217" y="27"/>
                    <a:pt x="194" y="16"/>
                  </a:cubicBezTo>
                  <a:moveTo>
                    <a:pt x="17" y="135"/>
                  </a:moveTo>
                  <a:cubicBezTo>
                    <a:pt x="22" y="139"/>
                    <a:pt x="29" y="143"/>
                    <a:pt x="36" y="147"/>
                  </a:cubicBezTo>
                  <a:cubicBezTo>
                    <a:pt x="57" y="157"/>
                    <a:pt x="85" y="162"/>
                    <a:pt x="115" y="162"/>
                  </a:cubicBezTo>
                  <a:cubicBezTo>
                    <a:pt x="145" y="162"/>
                    <a:pt x="173" y="157"/>
                    <a:pt x="194" y="147"/>
                  </a:cubicBezTo>
                  <a:cubicBezTo>
                    <a:pt x="201" y="143"/>
                    <a:pt x="208" y="139"/>
                    <a:pt x="213" y="135"/>
                  </a:cubicBezTo>
                  <a:cubicBezTo>
                    <a:pt x="213" y="146"/>
                    <a:pt x="213" y="146"/>
                    <a:pt x="213" y="146"/>
                  </a:cubicBezTo>
                  <a:cubicBezTo>
                    <a:pt x="213" y="146"/>
                    <a:pt x="213" y="146"/>
                    <a:pt x="213" y="146"/>
                  </a:cubicBezTo>
                  <a:cubicBezTo>
                    <a:pt x="212" y="156"/>
                    <a:pt x="203" y="166"/>
                    <a:pt x="187" y="174"/>
                  </a:cubicBezTo>
                  <a:cubicBezTo>
                    <a:pt x="168" y="183"/>
                    <a:pt x="142" y="188"/>
                    <a:pt x="115" y="188"/>
                  </a:cubicBezTo>
                  <a:cubicBezTo>
                    <a:pt x="88" y="188"/>
                    <a:pt x="63" y="183"/>
                    <a:pt x="44" y="174"/>
                  </a:cubicBezTo>
                  <a:cubicBezTo>
                    <a:pt x="27" y="166"/>
                    <a:pt x="18" y="156"/>
                    <a:pt x="17" y="146"/>
                  </a:cubicBezTo>
                  <a:cubicBezTo>
                    <a:pt x="17" y="146"/>
                    <a:pt x="17" y="146"/>
                    <a:pt x="17" y="146"/>
                  </a:cubicBezTo>
                  <a:lnTo>
                    <a:pt x="17" y="135"/>
                  </a:lnTo>
                  <a:close/>
                  <a:moveTo>
                    <a:pt x="36" y="103"/>
                  </a:moveTo>
                  <a:cubicBezTo>
                    <a:pt x="57" y="114"/>
                    <a:pt x="85" y="119"/>
                    <a:pt x="115" y="119"/>
                  </a:cubicBezTo>
                  <a:cubicBezTo>
                    <a:pt x="145" y="119"/>
                    <a:pt x="173" y="114"/>
                    <a:pt x="194" y="103"/>
                  </a:cubicBezTo>
                  <a:cubicBezTo>
                    <a:pt x="201" y="100"/>
                    <a:pt x="208" y="96"/>
                    <a:pt x="213" y="91"/>
                  </a:cubicBezTo>
                  <a:cubicBezTo>
                    <a:pt x="213" y="104"/>
                    <a:pt x="213" y="104"/>
                    <a:pt x="213" y="104"/>
                  </a:cubicBezTo>
                  <a:cubicBezTo>
                    <a:pt x="213" y="104"/>
                    <a:pt x="213" y="104"/>
                    <a:pt x="213" y="104"/>
                  </a:cubicBezTo>
                  <a:cubicBezTo>
                    <a:pt x="212" y="114"/>
                    <a:pt x="203" y="124"/>
                    <a:pt x="187" y="131"/>
                  </a:cubicBezTo>
                  <a:cubicBezTo>
                    <a:pt x="168" y="140"/>
                    <a:pt x="142" y="145"/>
                    <a:pt x="115" y="145"/>
                  </a:cubicBezTo>
                  <a:cubicBezTo>
                    <a:pt x="88" y="145"/>
                    <a:pt x="63" y="140"/>
                    <a:pt x="44" y="131"/>
                  </a:cubicBezTo>
                  <a:cubicBezTo>
                    <a:pt x="27" y="124"/>
                    <a:pt x="18" y="114"/>
                    <a:pt x="17" y="104"/>
                  </a:cubicBezTo>
                  <a:cubicBezTo>
                    <a:pt x="17" y="104"/>
                    <a:pt x="17" y="104"/>
                    <a:pt x="17" y="104"/>
                  </a:cubicBezTo>
                  <a:cubicBezTo>
                    <a:pt x="17" y="91"/>
                    <a:pt x="17" y="91"/>
                    <a:pt x="17" y="91"/>
                  </a:cubicBezTo>
                  <a:cubicBezTo>
                    <a:pt x="22" y="96"/>
                    <a:pt x="29" y="100"/>
                    <a:pt x="36" y="103"/>
                  </a:cubicBezTo>
                  <a:moveTo>
                    <a:pt x="213" y="188"/>
                  </a:moveTo>
                  <a:cubicBezTo>
                    <a:pt x="212" y="198"/>
                    <a:pt x="203" y="208"/>
                    <a:pt x="187" y="216"/>
                  </a:cubicBezTo>
                  <a:cubicBezTo>
                    <a:pt x="168" y="225"/>
                    <a:pt x="142" y="230"/>
                    <a:pt x="115" y="230"/>
                  </a:cubicBezTo>
                  <a:cubicBezTo>
                    <a:pt x="88" y="230"/>
                    <a:pt x="63" y="225"/>
                    <a:pt x="44" y="216"/>
                  </a:cubicBezTo>
                  <a:cubicBezTo>
                    <a:pt x="27" y="208"/>
                    <a:pt x="18" y="198"/>
                    <a:pt x="17" y="188"/>
                  </a:cubicBezTo>
                  <a:cubicBezTo>
                    <a:pt x="17" y="188"/>
                    <a:pt x="17" y="188"/>
                    <a:pt x="17" y="188"/>
                  </a:cubicBezTo>
                  <a:cubicBezTo>
                    <a:pt x="17" y="177"/>
                    <a:pt x="17" y="177"/>
                    <a:pt x="17" y="177"/>
                  </a:cubicBezTo>
                  <a:cubicBezTo>
                    <a:pt x="22" y="182"/>
                    <a:pt x="29" y="186"/>
                    <a:pt x="36" y="189"/>
                  </a:cubicBezTo>
                  <a:cubicBezTo>
                    <a:pt x="57" y="199"/>
                    <a:pt x="85" y="205"/>
                    <a:pt x="115" y="205"/>
                  </a:cubicBezTo>
                  <a:cubicBezTo>
                    <a:pt x="145" y="205"/>
                    <a:pt x="173" y="199"/>
                    <a:pt x="194" y="189"/>
                  </a:cubicBezTo>
                  <a:cubicBezTo>
                    <a:pt x="201" y="186"/>
                    <a:pt x="208" y="182"/>
                    <a:pt x="213" y="177"/>
                  </a:cubicBezTo>
                  <a:cubicBezTo>
                    <a:pt x="213" y="188"/>
                    <a:pt x="213" y="188"/>
                    <a:pt x="213" y="188"/>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7" name="Freeform 7"/>
            <p:cNvSpPr>
              <a:spLocks/>
            </p:cNvSpPr>
            <p:nvPr/>
          </p:nvSpPr>
          <p:spPr bwMode="auto">
            <a:xfrm>
              <a:off x="1714500" y="1571625"/>
              <a:ext cx="1804988" cy="1390650"/>
            </a:xfrm>
            <a:custGeom>
              <a:avLst/>
              <a:gdLst>
                <a:gd name="T0" fmla="*/ 479 w 479"/>
                <a:gd name="T1" fmla="*/ 190 h 369"/>
                <a:gd name="T2" fmla="*/ 368 w 479"/>
                <a:gd name="T3" fmla="*/ 0 h 369"/>
                <a:gd name="T4" fmla="*/ 0 w 479"/>
                <a:gd name="T5" fmla="*/ 214 h 369"/>
                <a:gd name="T6" fmla="*/ 18 w 479"/>
                <a:gd name="T7" fmla="*/ 244 h 369"/>
                <a:gd name="T8" fmla="*/ 20 w 479"/>
                <a:gd name="T9" fmla="*/ 243 h 369"/>
                <a:gd name="T10" fmla="*/ 33 w 479"/>
                <a:gd name="T11" fmla="*/ 237 h 369"/>
                <a:gd name="T12" fmla="*/ 24 w 479"/>
                <a:gd name="T13" fmla="*/ 220 h 369"/>
                <a:gd name="T14" fmla="*/ 362 w 479"/>
                <a:gd name="T15" fmla="*/ 23 h 369"/>
                <a:gd name="T16" fmla="*/ 456 w 479"/>
                <a:gd name="T17" fmla="*/ 184 h 369"/>
                <a:gd name="T18" fmla="*/ 238 w 479"/>
                <a:gd name="T19" fmla="*/ 311 h 369"/>
                <a:gd name="T20" fmla="*/ 238 w 479"/>
                <a:gd name="T21" fmla="*/ 331 h 369"/>
                <a:gd name="T22" fmla="*/ 420 w 479"/>
                <a:gd name="T23" fmla="*/ 225 h 369"/>
                <a:gd name="T24" fmla="*/ 446 w 479"/>
                <a:gd name="T25" fmla="*/ 284 h 369"/>
                <a:gd name="T26" fmla="*/ 238 w 479"/>
                <a:gd name="T27" fmla="*/ 351 h 369"/>
                <a:gd name="T28" fmla="*/ 238 w 479"/>
                <a:gd name="T29" fmla="*/ 369 h 369"/>
                <a:gd name="T30" fmla="*/ 469 w 479"/>
                <a:gd name="T31" fmla="*/ 294 h 369"/>
                <a:gd name="T32" fmla="*/ 435 w 479"/>
                <a:gd name="T33" fmla="*/ 216 h 369"/>
                <a:gd name="T34" fmla="*/ 479 w 479"/>
                <a:gd name="T35" fmla="*/ 19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369">
                  <a:moveTo>
                    <a:pt x="479" y="190"/>
                  </a:moveTo>
                  <a:cubicBezTo>
                    <a:pt x="368" y="0"/>
                    <a:pt x="368" y="0"/>
                    <a:pt x="368" y="0"/>
                  </a:cubicBezTo>
                  <a:cubicBezTo>
                    <a:pt x="0" y="214"/>
                    <a:pt x="0" y="214"/>
                    <a:pt x="0" y="214"/>
                  </a:cubicBezTo>
                  <a:cubicBezTo>
                    <a:pt x="18" y="244"/>
                    <a:pt x="18" y="244"/>
                    <a:pt x="18" y="244"/>
                  </a:cubicBezTo>
                  <a:cubicBezTo>
                    <a:pt x="18" y="243"/>
                    <a:pt x="19" y="243"/>
                    <a:pt x="20" y="243"/>
                  </a:cubicBezTo>
                  <a:cubicBezTo>
                    <a:pt x="24" y="241"/>
                    <a:pt x="29" y="239"/>
                    <a:pt x="33" y="237"/>
                  </a:cubicBezTo>
                  <a:cubicBezTo>
                    <a:pt x="24" y="220"/>
                    <a:pt x="24" y="220"/>
                    <a:pt x="24" y="220"/>
                  </a:cubicBezTo>
                  <a:cubicBezTo>
                    <a:pt x="362" y="23"/>
                    <a:pt x="362" y="23"/>
                    <a:pt x="362" y="23"/>
                  </a:cubicBezTo>
                  <a:cubicBezTo>
                    <a:pt x="456" y="184"/>
                    <a:pt x="456" y="184"/>
                    <a:pt x="456" y="184"/>
                  </a:cubicBezTo>
                  <a:cubicBezTo>
                    <a:pt x="238" y="311"/>
                    <a:pt x="238" y="311"/>
                    <a:pt x="238" y="311"/>
                  </a:cubicBezTo>
                  <a:cubicBezTo>
                    <a:pt x="238" y="331"/>
                    <a:pt x="238" y="331"/>
                    <a:pt x="238" y="331"/>
                  </a:cubicBezTo>
                  <a:cubicBezTo>
                    <a:pt x="420" y="225"/>
                    <a:pt x="420" y="225"/>
                    <a:pt x="420" y="225"/>
                  </a:cubicBezTo>
                  <a:cubicBezTo>
                    <a:pt x="446" y="284"/>
                    <a:pt x="446" y="284"/>
                    <a:pt x="446" y="284"/>
                  </a:cubicBezTo>
                  <a:cubicBezTo>
                    <a:pt x="238" y="351"/>
                    <a:pt x="238" y="351"/>
                    <a:pt x="238" y="351"/>
                  </a:cubicBezTo>
                  <a:cubicBezTo>
                    <a:pt x="238" y="369"/>
                    <a:pt x="238" y="369"/>
                    <a:pt x="238" y="369"/>
                  </a:cubicBezTo>
                  <a:cubicBezTo>
                    <a:pt x="469" y="294"/>
                    <a:pt x="469" y="294"/>
                    <a:pt x="469" y="294"/>
                  </a:cubicBezTo>
                  <a:cubicBezTo>
                    <a:pt x="435" y="216"/>
                    <a:pt x="435" y="216"/>
                    <a:pt x="435" y="216"/>
                  </a:cubicBezTo>
                  <a:lnTo>
                    <a:pt x="479" y="19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58" name="Gruppe 57"/>
          <p:cNvGrpSpPr/>
          <p:nvPr/>
        </p:nvGrpSpPr>
        <p:grpSpPr>
          <a:xfrm>
            <a:off x="4845905" y="2898557"/>
            <a:ext cx="360000" cy="360000"/>
            <a:chOff x="1266825" y="1266825"/>
            <a:chExt cx="2560638" cy="2560638"/>
          </a:xfrm>
        </p:grpSpPr>
        <p:sp>
          <p:nvSpPr>
            <p:cNvPr id="59" name="Rectangle 5"/>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60" name="Freeform 6"/>
            <p:cNvSpPr>
              <a:spLocks noEditPoints="1"/>
            </p:cNvSpPr>
            <p:nvPr/>
          </p:nvSpPr>
          <p:spPr bwMode="auto">
            <a:xfrm>
              <a:off x="1681163" y="2482850"/>
              <a:ext cx="865188" cy="930275"/>
            </a:xfrm>
            <a:custGeom>
              <a:avLst/>
              <a:gdLst>
                <a:gd name="T0" fmla="*/ 194 w 230"/>
                <a:gd name="T1" fmla="*/ 16 h 247"/>
                <a:gd name="T2" fmla="*/ 115 w 230"/>
                <a:gd name="T3" fmla="*/ 0 h 247"/>
                <a:gd name="T4" fmla="*/ 36 w 230"/>
                <a:gd name="T5" fmla="*/ 16 h 247"/>
                <a:gd name="T6" fmla="*/ 0 w 230"/>
                <a:gd name="T7" fmla="*/ 60 h 247"/>
                <a:gd name="T8" fmla="*/ 0 w 230"/>
                <a:gd name="T9" fmla="*/ 188 h 247"/>
                <a:gd name="T10" fmla="*/ 0 w 230"/>
                <a:gd name="T11" fmla="*/ 188 h 247"/>
                <a:gd name="T12" fmla="*/ 36 w 230"/>
                <a:gd name="T13" fmla="*/ 231 h 247"/>
                <a:gd name="T14" fmla="*/ 115 w 230"/>
                <a:gd name="T15" fmla="*/ 247 h 247"/>
                <a:gd name="T16" fmla="*/ 194 w 230"/>
                <a:gd name="T17" fmla="*/ 231 h 247"/>
                <a:gd name="T18" fmla="*/ 230 w 230"/>
                <a:gd name="T19" fmla="*/ 188 h 247"/>
                <a:gd name="T20" fmla="*/ 230 w 230"/>
                <a:gd name="T21" fmla="*/ 188 h 247"/>
                <a:gd name="T22" fmla="*/ 230 w 230"/>
                <a:gd name="T23" fmla="*/ 60 h 247"/>
                <a:gd name="T24" fmla="*/ 194 w 230"/>
                <a:gd name="T25" fmla="*/ 16 h 247"/>
                <a:gd name="T26" fmla="*/ 17 w 230"/>
                <a:gd name="T27" fmla="*/ 135 h 247"/>
                <a:gd name="T28" fmla="*/ 36 w 230"/>
                <a:gd name="T29" fmla="*/ 147 h 247"/>
                <a:gd name="T30" fmla="*/ 115 w 230"/>
                <a:gd name="T31" fmla="*/ 162 h 247"/>
                <a:gd name="T32" fmla="*/ 194 w 230"/>
                <a:gd name="T33" fmla="*/ 147 h 247"/>
                <a:gd name="T34" fmla="*/ 213 w 230"/>
                <a:gd name="T35" fmla="*/ 135 h 247"/>
                <a:gd name="T36" fmla="*/ 213 w 230"/>
                <a:gd name="T37" fmla="*/ 146 h 247"/>
                <a:gd name="T38" fmla="*/ 213 w 230"/>
                <a:gd name="T39" fmla="*/ 146 h 247"/>
                <a:gd name="T40" fmla="*/ 187 w 230"/>
                <a:gd name="T41" fmla="*/ 174 h 247"/>
                <a:gd name="T42" fmla="*/ 115 w 230"/>
                <a:gd name="T43" fmla="*/ 188 h 247"/>
                <a:gd name="T44" fmla="*/ 44 w 230"/>
                <a:gd name="T45" fmla="*/ 174 h 247"/>
                <a:gd name="T46" fmla="*/ 17 w 230"/>
                <a:gd name="T47" fmla="*/ 146 h 247"/>
                <a:gd name="T48" fmla="*/ 17 w 230"/>
                <a:gd name="T49" fmla="*/ 146 h 247"/>
                <a:gd name="T50" fmla="*/ 17 w 230"/>
                <a:gd name="T51" fmla="*/ 135 h 247"/>
                <a:gd name="T52" fmla="*/ 36 w 230"/>
                <a:gd name="T53" fmla="*/ 103 h 247"/>
                <a:gd name="T54" fmla="*/ 115 w 230"/>
                <a:gd name="T55" fmla="*/ 119 h 247"/>
                <a:gd name="T56" fmla="*/ 194 w 230"/>
                <a:gd name="T57" fmla="*/ 103 h 247"/>
                <a:gd name="T58" fmla="*/ 213 w 230"/>
                <a:gd name="T59" fmla="*/ 91 h 247"/>
                <a:gd name="T60" fmla="*/ 213 w 230"/>
                <a:gd name="T61" fmla="*/ 104 h 247"/>
                <a:gd name="T62" fmla="*/ 213 w 230"/>
                <a:gd name="T63" fmla="*/ 104 h 247"/>
                <a:gd name="T64" fmla="*/ 187 w 230"/>
                <a:gd name="T65" fmla="*/ 131 h 247"/>
                <a:gd name="T66" fmla="*/ 115 w 230"/>
                <a:gd name="T67" fmla="*/ 145 h 247"/>
                <a:gd name="T68" fmla="*/ 44 w 230"/>
                <a:gd name="T69" fmla="*/ 131 h 247"/>
                <a:gd name="T70" fmla="*/ 17 w 230"/>
                <a:gd name="T71" fmla="*/ 104 h 247"/>
                <a:gd name="T72" fmla="*/ 17 w 230"/>
                <a:gd name="T73" fmla="*/ 104 h 247"/>
                <a:gd name="T74" fmla="*/ 17 w 230"/>
                <a:gd name="T75" fmla="*/ 91 h 247"/>
                <a:gd name="T76" fmla="*/ 36 w 230"/>
                <a:gd name="T77" fmla="*/ 103 h 247"/>
                <a:gd name="T78" fmla="*/ 213 w 230"/>
                <a:gd name="T79" fmla="*/ 188 h 247"/>
                <a:gd name="T80" fmla="*/ 187 w 230"/>
                <a:gd name="T81" fmla="*/ 216 h 247"/>
                <a:gd name="T82" fmla="*/ 115 w 230"/>
                <a:gd name="T83" fmla="*/ 230 h 247"/>
                <a:gd name="T84" fmla="*/ 44 w 230"/>
                <a:gd name="T85" fmla="*/ 216 h 247"/>
                <a:gd name="T86" fmla="*/ 17 w 230"/>
                <a:gd name="T87" fmla="*/ 188 h 247"/>
                <a:gd name="T88" fmla="*/ 17 w 230"/>
                <a:gd name="T89" fmla="*/ 188 h 247"/>
                <a:gd name="T90" fmla="*/ 17 w 230"/>
                <a:gd name="T91" fmla="*/ 177 h 247"/>
                <a:gd name="T92" fmla="*/ 36 w 230"/>
                <a:gd name="T93" fmla="*/ 189 h 247"/>
                <a:gd name="T94" fmla="*/ 115 w 230"/>
                <a:gd name="T95" fmla="*/ 205 h 247"/>
                <a:gd name="T96" fmla="*/ 194 w 230"/>
                <a:gd name="T97" fmla="*/ 189 h 247"/>
                <a:gd name="T98" fmla="*/ 213 w 230"/>
                <a:gd name="T99" fmla="*/ 177 h 247"/>
                <a:gd name="T100" fmla="*/ 213 w 230"/>
                <a:gd name="T101" fmla="*/ 18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247">
                  <a:moveTo>
                    <a:pt x="194" y="16"/>
                  </a:moveTo>
                  <a:cubicBezTo>
                    <a:pt x="173" y="6"/>
                    <a:pt x="145" y="0"/>
                    <a:pt x="115" y="0"/>
                  </a:cubicBezTo>
                  <a:cubicBezTo>
                    <a:pt x="85" y="0"/>
                    <a:pt x="57" y="6"/>
                    <a:pt x="36" y="16"/>
                  </a:cubicBezTo>
                  <a:cubicBezTo>
                    <a:pt x="13" y="27"/>
                    <a:pt x="0" y="43"/>
                    <a:pt x="0" y="60"/>
                  </a:cubicBezTo>
                  <a:cubicBezTo>
                    <a:pt x="0" y="188"/>
                    <a:pt x="0" y="188"/>
                    <a:pt x="0" y="188"/>
                  </a:cubicBezTo>
                  <a:cubicBezTo>
                    <a:pt x="0" y="188"/>
                    <a:pt x="0" y="188"/>
                    <a:pt x="0" y="188"/>
                  </a:cubicBezTo>
                  <a:cubicBezTo>
                    <a:pt x="1" y="205"/>
                    <a:pt x="13" y="220"/>
                    <a:pt x="36" y="231"/>
                  </a:cubicBezTo>
                  <a:cubicBezTo>
                    <a:pt x="57" y="241"/>
                    <a:pt x="85" y="247"/>
                    <a:pt x="115" y="247"/>
                  </a:cubicBezTo>
                  <a:cubicBezTo>
                    <a:pt x="145" y="247"/>
                    <a:pt x="173" y="241"/>
                    <a:pt x="194" y="231"/>
                  </a:cubicBezTo>
                  <a:cubicBezTo>
                    <a:pt x="217" y="220"/>
                    <a:pt x="229" y="205"/>
                    <a:pt x="230" y="188"/>
                  </a:cubicBezTo>
                  <a:cubicBezTo>
                    <a:pt x="230" y="188"/>
                    <a:pt x="230" y="188"/>
                    <a:pt x="230" y="188"/>
                  </a:cubicBezTo>
                  <a:cubicBezTo>
                    <a:pt x="230" y="60"/>
                    <a:pt x="230" y="60"/>
                    <a:pt x="230" y="60"/>
                  </a:cubicBezTo>
                  <a:cubicBezTo>
                    <a:pt x="230" y="43"/>
                    <a:pt x="217" y="27"/>
                    <a:pt x="194" y="16"/>
                  </a:cubicBezTo>
                  <a:moveTo>
                    <a:pt x="17" y="135"/>
                  </a:moveTo>
                  <a:cubicBezTo>
                    <a:pt x="22" y="139"/>
                    <a:pt x="29" y="143"/>
                    <a:pt x="36" y="147"/>
                  </a:cubicBezTo>
                  <a:cubicBezTo>
                    <a:pt x="57" y="157"/>
                    <a:pt x="85" y="162"/>
                    <a:pt x="115" y="162"/>
                  </a:cubicBezTo>
                  <a:cubicBezTo>
                    <a:pt x="145" y="162"/>
                    <a:pt x="173" y="157"/>
                    <a:pt x="194" y="147"/>
                  </a:cubicBezTo>
                  <a:cubicBezTo>
                    <a:pt x="201" y="143"/>
                    <a:pt x="208" y="139"/>
                    <a:pt x="213" y="135"/>
                  </a:cubicBezTo>
                  <a:cubicBezTo>
                    <a:pt x="213" y="146"/>
                    <a:pt x="213" y="146"/>
                    <a:pt x="213" y="146"/>
                  </a:cubicBezTo>
                  <a:cubicBezTo>
                    <a:pt x="213" y="146"/>
                    <a:pt x="213" y="146"/>
                    <a:pt x="213" y="146"/>
                  </a:cubicBezTo>
                  <a:cubicBezTo>
                    <a:pt x="212" y="156"/>
                    <a:pt x="203" y="166"/>
                    <a:pt x="187" y="174"/>
                  </a:cubicBezTo>
                  <a:cubicBezTo>
                    <a:pt x="168" y="183"/>
                    <a:pt x="142" y="188"/>
                    <a:pt x="115" y="188"/>
                  </a:cubicBezTo>
                  <a:cubicBezTo>
                    <a:pt x="88" y="188"/>
                    <a:pt x="63" y="183"/>
                    <a:pt x="44" y="174"/>
                  </a:cubicBezTo>
                  <a:cubicBezTo>
                    <a:pt x="27" y="166"/>
                    <a:pt x="18" y="156"/>
                    <a:pt x="17" y="146"/>
                  </a:cubicBezTo>
                  <a:cubicBezTo>
                    <a:pt x="17" y="146"/>
                    <a:pt x="17" y="146"/>
                    <a:pt x="17" y="146"/>
                  </a:cubicBezTo>
                  <a:lnTo>
                    <a:pt x="17" y="135"/>
                  </a:lnTo>
                  <a:close/>
                  <a:moveTo>
                    <a:pt x="36" y="103"/>
                  </a:moveTo>
                  <a:cubicBezTo>
                    <a:pt x="57" y="114"/>
                    <a:pt x="85" y="119"/>
                    <a:pt x="115" y="119"/>
                  </a:cubicBezTo>
                  <a:cubicBezTo>
                    <a:pt x="145" y="119"/>
                    <a:pt x="173" y="114"/>
                    <a:pt x="194" y="103"/>
                  </a:cubicBezTo>
                  <a:cubicBezTo>
                    <a:pt x="201" y="100"/>
                    <a:pt x="208" y="96"/>
                    <a:pt x="213" y="91"/>
                  </a:cubicBezTo>
                  <a:cubicBezTo>
                    <a:pt x="213" y="104"/>
                    <a:pt x="213" y="104"/>
                    <a:pt x="213" y="104"/>
                  </a:cubicBezTo>
                  <a:cubicBezTo>
                    <a:pt x="213" y="104"/>
                    <a:pt x="213" y="104"/>
                    <a:pt x="213" y="104"/>
                  </a:cubicBezTo>
                  <a:cubicBezTo>
                    <a:pt x="212" y="114"/>
                    <a:pt x="203" y="124"/>
                    <a:pt x="187" y="131"/>
                  </a:cubicBezTo>
                  <a:cubicBezTo>
                    <a:pt x="168" y="140"/>
                    <a:pt x="142" y="145"/>
                    <a:pt x="115" y="145"/>
                  </a:cubicBezTo>
                  <a:cubicBezTo>
                    <a:pt x="88" y="145"/>
                    <a:pt x="63" y="140"/>
                    <a:pt x="44" y="131"/>
                  </a:cubicBezTo>
                  <a:cubicBezTo>
                    <a:pt x="27" y="124"/>
                    <a:pt x="18" y="114"/>
                    <a:pt x="17" y="104"/>
                  </a:cubicBezTo>
                  <a:cubicBezTo>
                    <a:pt x="17" y="104"/>
                    <a:pt x="17" y="104"/>
                    <a:pt x="17" y="104"/>
                  </a:cubicBezTo>
                  <a:cubicBezTo>
                    <a:pt x="17" y="91"/>
                    <a:pt x="17" y="91"/>
                    <a:pt x="17" y="91"/>
                  </a:cubicBezTo>
                  <a:cubicBezTo>
                    <a:pt x="22" y="96"/>
                    <a:pt x="29" y="100"/>
                    <a:pt x="36" y="103"/>
                  </a:cubicBezTo>
                  <a:moveTo>
                    <a:pt x="213" y="188"/>
                  </a:moveTo>
                  <a:cubicBezTo>
                    <a:pt x="212" y="198"/>
                    <a:pt x="203" y="208"/>
                    <a:pt x="187" y="216"/>
                  </a:cubicBezTo>
                  <a:cubicBezTo>
                    <a:pt x="168" y="225"/>
                    <a:pt x="142" y="230"/>
                    <a:pt x="115" y="230"/>
                  </a:cubicBezTo>
                  <a:cubicBezTo>
                    <a:pt x="88" y="230"/>
                    <a:pt x="63" y="225"/>
                    <a:pt x="44" y="216"/>
                  </a:cubicBezTo>
                  <a:cubicBezTo>
                    <a:pt x="27" y="208"/>
                    <a:pt x="18" y="198"/>
                    <a:pt x="17" y="188"/>
                  </a:cubicBezTo>
                  <a:cubicBezTo>
                    <a:pt x="17" y="188"/>
                    <a:pt x="17" y="188"/>
                    <a:pt x="17" y="188"/>
                  </a:cubicBezTo>
                  <a:cubicBezTo>
                    <a:pt x="17" y="177"/>
                    <a:pt x="17" y="177"/>
                    <a:pt x="17" y="177"/>
                  </a:cubicBezTo>
                  <a:cubicBezTo>
                    <a:pt x="22" y="182"/>
                    <a:pt x="29" y="186"/>
                    <a:pt x="36" y="189"/>
                  </a:cubicBezTo>
                  <a:cubicBezTo>
                    <a:pt x="57" y="199"/>
                    <a:pt x="85" y="205"/>
                    <a:pt x="115" y="205"/>
                  </a:cubicBezTo>
                  <a:cubicBezTo>
                    <a:pt x="145" y="205"/>
                    <a:pt x="173" y="199"/>
                    <a:pt x="194" y="189"/>
                  </a:cubicBezTo>
                  <a:cubicBezTo>
                    <a:pt x="201" y="186"/>
                    <a:pt x="208" y="182"/>
                    <a:pt x="213" y="177"/>
                  </a:cubicBezTo>
                  <a:cubicBezTo>
                    <a:pt x="213" y="188"/>
                    <a:pt x="213" y="188"/>
                    <a:pt x="213" y="188"/>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61" name="Freeform 7"/>
            <p:cNvSpPr>
              <a:spLocks/>
            </p:cNvSpPr>
            <p:nvPr/>
          </p:nvSpPr>
          <p:spPr bwMode="auto">
            <a:xfrm>
              <a:off x="1714500" y="1571625"/>
              <a:ext cx="1804988" cy="1390650"/>
            </a:xfrm>
            <a:custGeom>
              <a:avLst/>
              <a:gdLst>
                <a:gd name="T0" fmla="*/ 479 w 479"/>
                <a:gd name="T1" fmla="*/ 190 h 369"/>
                <a:gd name="T2" fmla="*/ 368 w 479"/>
                <a:gd name="T3" fmla="*/ 0 h 369"/>
                <a:gd name="T4" fmla="*/ 0 w 479"/>
                <a:gd name="T5" fmla="*/ 214 h 369"/>
                <a:gd name="T6" fmla="*/ 18 w 479"/>
                <a:gd name="T7" fmla="*/ 244 h 369"/>
                <a:gd name="T8" fmla="*/ 20 w 479"/>
                <a:gd name="T9" fmla="*/ 243 h 369"/>
                <a:gd name="T10" fmla="*/ 33 w 479"/>
                <a:gd name="T11" fmla="*/ 237 h 369"/>
                <a:gd name="T12" fmla="*/ 24 w 479"/>
                <a:gd name="T13" fmla="*/ 220 h 369"/>
                <a:gd name="T14" fmla="*/ 362 w 479"/>
                <a:gd name="T15" fmla="*/ 23 h 369"/>
                <a:gd name="T16" fmla="*/ 456 w 479"/>
                <a:gd name="T17" fmla="*/ 184 h 369"/>
                <a:gd name="T18" fmla="*/ 238 w 479"/>
                <a:gd name="T19" fmla="*/ 311 h 369"/>
                <a:gd name="T20" fmla="*/ 238 w 479"/>
                <a:gd name="T21" fmla="*/ 331 h 369"/>
                <a:gd name="T22" fmla="*/ 420 w 479"/>
                <a:gd name="T23" fmla="*/ 225 h 369"/>
                <a:gd name="T24" fmla="*/ 446 w 479"/>
                <a:gd name="T25" fmla="*/ 284 h 369"/>
                <a:gd name="T26" fmla="*/ 238 w 479"/>
                <a:gd name="T27" fmla="*/ 351 h 369"/>
                <a:gd name="T28" fmla="*/ 238 w 479"/>
                <a:gd name="T29" fmla="*/ 369 h 369"/>
                <a:gd name="T30" fmla="*/ 469 w 479"/>
                <a:gd name="T31" fmla="*/ 294 h 369"/>
                <a:gd name="T32" fmla="*/ 435 w 479"/>
                <a:gd name="T33" fmla="*/ 216 h 369"/>
                <a:gd name="T34" fmla="*/ 479 w 479"/>
                <a:gd name="T35" fmla="*/ 19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369">
                  <a:moveTo>
                    <a:pt x="479" y="190"/>
                  </a:moveTo>
                  <a:cubicBezTo>
                    <a:pt x="368" y="0"/>
                    <a:pt x="368" y="0"/>
                    <a:pt x="368" y="0"/>
                  </a:cubicBezTo>
                  <a:cubicBezTo>
                    <a:pt x="0" y="214"/>
                    <a:pt x="0" y="214"/>
                    <a:pt x="0" y="214"/>
                  </a:cubicBezTo>
                  <a:cubicBezTo>
                    <a:pt x="18" y="244"/>
                    <a:pt x="18" y="244"/>
                    <a:pt x="18" y="244"/>
                  </a:cubicBezTo>
                  <a:cubicBezTo>
                    <a:pt x="18" y="243"/>
                    <a:pt x="19" y="243"/>
                    <a:pt x="20" y="243"/>
                  </a:cubicBezTo>
                  <a:cubicBezTo>
                    <a:pt x="24" y="241"/>
                    <a:pt x="29" y="239"/>
                    <a:pt x="33" y="237"/>
                  </a:cubicBezTo>
                  <a:cubicBezTo>
                    <a:pt x="24" y="220"/>
                    <a:pt x="24" y="220"/>
                    <a:pt x="24" y="220"/>
                  </a:cubicBezTo>
                  <a:cubicBezTo>
                    <a:pt x="362" y="23"/>
                    <a:pt x="362" y="23"/>
                    <a:pt x="362" y="23"/>
                  </a:cubicBezTo>
                  <a:cubicBezTo>
                    <a:pt x="456" y="184"/>
                    <a:pt x="456" y="184"/>
                    <a:pt x="456" y="184"/>
                  </a:cubicBezTo>
                  <a:cubicBezTo>
                    <a:pt x="238" y="311"/>
                    <a:pt x="238" y="311"/>
                    <a:pt x="238" y="311"/>
                  </a:cubicBezTo>
                  <a:cubicBezTo>
                    <a:pt x="238" y="331"/>
                    <a:pt x="238" y="331"/>
                    <a:pt x="238" y="331"/>
                  </a:cubicBezTo>
                  <a:cubicBezTo>
                    <a:pt x="420" y="225"/>
                    <a:pt x="420" y="225"/>
                    <a:pt x="420" y="225"/>
                  </a:cubicBezTo>
                  <a:cubicBezTo>
                    <a:pt x="446" y="284"/>
                    <a:pt x="446" y="284"/>
                    <a:pt x="446" y="284"/>
                  </a:cubicBezTo>
                  <a:cubicBezTo>
                    <a:pt x="238" y="351"/>
                    <a:pt x="238" y="351"/>
                    <a:pt x="238" y="351"/>
                  </a:cubicBezTo>
                  <a:cubicBezTo>
                    <a:pt x="238" y="369"/>
                    <a:pt x="238" y="369"/>
                    <a:pt x="238" y="369"/>
                  </a:cubicBezTo>
                  <a:cubicBezTo>
                    <a:pt x="469" y="294"/>
                    <a:pt x="469" y="294"/>
                    <a:pt x="469" y="294"/>
                  </a:cubicBezTo>
                  <a:cubicBezTo>
                    <a:pt x="435" y="216"/>
                    <a:pt x="435" y="216"/>
                    <a:pt x="435" y="216"/>
                  </a:cubicBezTo>
                  <a:lnTo>
                    <a:pt x="479" y="19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62" name="Gruppe 61"/>
          <p:cNvGrpSpPr/>
          <p:nvPr/>
        </p:nvGrpSpPr>
        <p:grpSpPr>
          <a:xfrm>
            <a:off x="4845905" y="2898557"/>
            <a:ext cx="360000" cy="360000"/>
            <a:chOff x="1266825" y="1266825"/>
            <a:chExt cx="2560638" cy="2560638"/>
          </a:xfrm>
        </p:grpSpPr>
        <p:sp>
          <p:nvSpPr>
            <p:cNvPr id="63" name="Rectangle 5"/>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64" name="Freeform 6"/>
            <p:cNvSpPr>
              <a:spLocks noEditPoints="1"/>
            </p:cNvSpPr>
            <p:nvPr/>
          </p:nvSpPr>
          <p:spPr bwMode="auto">
            <a:xfrm>
              <a:off x="1681163" y="2482850"/>
              <a:ext cx="865188" cy="930275"/>
            </a:xfrm>
            <a:custGeom>
              <a:avLst/>
              <a:gdLst>
                <a:gd name="T0" fmla="*/ 194 w 230"/>
                <a:gd name="T1" fmla="*/ 16 h 247"/>
                <a:gd name="T2" fmla="*/ 115 w 230"/>
                <a:gd name="T3" fmla="*/ 0 h 247"/>
                <a:gd name="T4" fmla="*/ 36 w 230"/>
                <a:gd name="T5" fmla="*/ 16 h 247"/>
                <a:gd name="T6" fmla="*/ 0 w 230"/>
                <a:gd name="T7" fmla="*/ 60 h 247"/>
                <a:gd name="T8" fmla="*/ 0 w 230"/>
                <a:gd name="T9" fmla="*/ 188 h 247"/>
                <a:gd name="T10" fmla="*/ 0 w 230"/>
                <a:gd name="T11" fmla="*/ 188 h 247"/>
                <a:gd name="T12" fmla="*/ 36 w 230"/>
                <a:gd name="T13" fmla="*/ 231 h 247"/>
                <a:gd name="T14" fmla="*/ 115 w 230"/>
                <a:gd name="T15" fmla="*/ 247 h 247"/>
                <a:gd name="T16" fmla="*/ 194 w 230"/>
                <a:gd name="T17" fmla="*/ 231 h 247"/>
                <a:gd name="T18" fmla="*/ 230 w 230"/>
                <a:gd name="T19" fmla="*/ 188 h 247"/>
                <a:gd name="T20" fmla="*/ 230 w 230"/>
                <a:gd name="T21" fmla="*/ 188 h 247"/>
                <a:gd name="T22" fmla="*/ 230 w 230"/>
                <a:gd name="T23" fmla="*/ 60 h 247"/>
                <a:gd name="T24" fmla="*/ 194 w 230"/>
                <a:gd name="T25" fmla="*/ 16 h 247"/>
                <a:gd name="T26" fmla="*/ 17 w 230"/>
                <a:gd name="T27" fmla="*/ 135 h 247"/>
                <a:gd name="T28" fmla="*/ 36 w 230"/>
                <a:gd name="T29" fmla="*/ 147 h 247"/>
                <a:gd name="T30" fmla="*/ 115 w 230"/>
                <a:gd name="T31" fmla="*/ 162 h 247"/>
                <a:gd name="T32" fmla="*/ 194 w 230"/>
                <a:gd name="T33" fmla="*/ 147 h 247"/>
                <a:gd name="T34" fmla="*/ 213 w 230"/>
                <a:gd name="T35" fmla="*/ 135 h 247"/>
                <a:gd name="T36" fmla="*/ 213 w 230"/>
                <a:gd name="T37" fmla="*/ 146 h 247"/>
                <a:gd name="T38" fmla="*/ 213 w 230"/>
                <a:gd name="T39" fmla="*/ 146 h 247"/>
                <a:gd name="T40" fmla="*/ 187 w 230"/>
                <a:gd name="T41" fmla="*/ 174 h 247"/>
                <a:gd name="T42" fmla="*/ 115 w 230"/>
                <a:gd name="T43" fmla="*/ 188 h 247"/>
                <a:gd name="T44" fmla="*/ 44 w 230"/>
                <a:gd name="T45" fmla="*/ 174 h 247"/>
                <a:gd name="T46" fmla="*/ 17 w 230"/>
                <a:gd name="T47" fmla="*/ 146 h 247"/>
                <a:gd name="T48" fmla="*/ 17 w 230"/>
                <a:gd name="T49" fmla="*/ 146 h 247"/>
                <a:gd name="T50" fmla="*/ 17 w 230"/>
                <a:gd name="T51" fmla="*/ 135 h 247"/>
                <a:gd name="T52" fmla="*/ 36 w 230"/>
                <a:gd name="T53" fmla="*/ 103 h 247"/>
                <a:gd name="T54" fmla="*/ 115 w 230"/>
                <a:gd name="T55" fmla="*/ 119 h 247"/>
                <a:gd name="T56" fmla="*/ 194 w 230"/>
                <a:gd name="T57" fmla="*/ 103 h 247"/>
                <a:gd name="T58" fmla="*/ 213 w 230"/>
                <a:gd name="T59" fmla="*/ 91 h 247"/>
                <a:gd name="T60" fmla="*/ 213 w 230"/>
                <a:gd name="T61" fmla="*/ 104 h 247"/>
                <a:gd name="T62" fmla="*/ 213 w 230"/>
                <a:gd name="T63" fmla="*/ 104 h 247"/>
                <a:gd name="T64" fmla="*/ 187 w 230"/>
                <a:gd name="T65" fmla="*/ 131 h 247"/>
                <a:gd name="T66" fmla="*/ 115 w 230"/>
                <a:gd name="T67" fmla="*/ 145 h 247"/>
                <a:gd name="T68" fmla="*/ 44 w 230"/>
                <a:gd name="T69" fmla="*/ 131 h 247"/>
                <a:gd name="T70" fmla="*/ 17 w 230"/>
                <a:gd name="T71" fmla="*/ 104 h 247"/>
                <a:gd name="T72" fmla="*/ 17 w 230"/>
                <a:gd name="T73" fmla="*/ 104 h 247"/>
                <a:gd name="T74" fmla="*/ 17 w 230"/>
                <a:gd name="T75" fmla="*/ 91 h 247"/>
                <a:gd name="T76" fmla="*/ 36 w 230"/>
                <a:gd name="T77" fmla="*/ 103 h 247"/>
                <a:gd name="T78" fmla="*/ 213 w 230"/>
                <a:gd name="T79" fmla="*/ 188 h 247"/>
                <a:gd name="T80" fmla="*/ 187 w 230"/>
                <a:gd name="T81" fmla="*/ 216 h 247"/>
                <a:gd name="T82" fmla="*/ 115 w 230"/>
                <a:gd name="T83" fmla="*/ 230 h 247"/>
                <a:gd name="T84" fmla="*/ 44 w 230"/>
                <a:gd name="T85" fmla="*/ 216 h 247"/>
                <a:gd name="T86" fmla="*/ 17 w 230"/>
                <a:gd name="T87" fmla="*/ 188 h 247"/>
                <a:gd name="T88" fmla="*/ 17 w 230"/>
                <a:gd name="T89" fmla="*/ 188 h 247"/>
                <a:gd name="T90" fmla="*/ 17 w 230"/>
                <a:gd name="T91" fmla="*/ 177 h 247"/>
                <a:gd name="T92" fmla="*/ 36 w 230"/>
                <a:gd name="T93" fmla="*/ 189 h 247"/>
                <a:gd name="T94" fmla="*/ 115 w 230"/>
                <a:gd name="T95" fmla="*/ 205 h 247"/>
                <a:gd name="T96" fmla="*/ 194 w 230"/>
                <a:gd name="T97" fmla="*/ 189 h 247"/>
                <a:gd name="T98" fmla="*/ 213 w 230"/>
                <a:gd name="T99" fmla="*/ 177 h 247"/>
                <a:gd name="T100" fmla="*/ 213 w 230"/>
                <a:gd name="T101" fmla="*/ 18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247">
                  <a:moveTo>
                    <a:pt x="194" y="16"/>
                  </a:moveTo>
                  <a:cubicBezTo>
                    <a:pt x="173" y="6"/>
                    <a:pt x="145" y="0"/>
                    <a:pt x="115" y="0"/>
                  </a:cubicBezTo>
                  <a:cubicBezTo>
                    <a:pt x="85" y="0"/>
                    <a:pt x="57" y="6"/>
                    <a:pt x="36" y="16"/>
                  </a:cubicBezTo>
                  <a:cubicBezTo>
                    <a:pt x="13" y="27"/>
                    <a:pt x="0" y="43"/>
                    <a:pt x="0" y="60"/>
                  </a:cubicBezTo>
                  <a:cubicBezTo>
                    <a:pt x="0" y="188"/>
                    <a:pt x="0" y="188"/>
                    <a:pt x="0" y="188"/>
                  </a:cubicBezTo>
                  <a:cubicBezTo>
                    <a:pt x="0" y="188"/>
                    <a:pt x="0" y="188"/>
                    <a:pt x="0" y="188"/>
                  </a:cubicBezTo>
                  <a:cubicBezTo>
                    <a:pt x="1" y="205"/>
                    <a:pt x="13" y="220"/>
                    <a:pt x="36" y="231"/>
                  </a:cubicBezTo>
                  <a:cubicBezTo>
                    <a:pt x="57" y="241"/>
                    <a:pt x="85" y="247"/>
                    <a:pt x="115" y="247"/>
                  </a:cubicBezTo>
                  <a:cubicBezTo>
                    <a:pt x="145" y="247"/>
                    <a:pt x="173" y="241"/>
                    <a:pt x="194" y="231"/>
                  </a:cubicBezTo>
                  <a:cubicBezTo>
                    <a:pt x="217" y="220"/>
                    <a:pt x="229" y="205"/>
                    <a:pt x="230" y="188"/>
                  </a:cubicBezTo>
                  <a:cubicBezTo>
                    <a:pt x="230" y="188"/>
                    <a:pt x="230" y="188"/>
                    <a:pt x="230" y="188"/>
                  </a:cubicBezTo>
                  <a:cubicBezTo>
                    <a:pt x="230" y="60"/>
                    <a:pt x="230" y="60"/>
                    <a:pt x="230" y="60"/>
                  </a:cubicBezTo>
                  <a:cubicBezTo>
                    <a:pt x="230" y="43"/>
                    <a:pt x="217" y="27"/>
                    <a:pt x="194" y="16"/>
                  </a:cubicBezTo>
                  <a:moveTo>
                    <a:pt x="17" y="135"/>
                  </a:moveTo>
                  <a:cubicBezTo>
                    <a:pt x="22" y="139"/>
                    <a:pt x="29" y="143"/>
                    <a:pt x="36" y="147"/>
                  </a:cubicBezTo>
                  <a:cubicBezTo>
                    <a:pt x="57" y="157"/>
                    <a:pt x="85" y="162"/>
                    <a:pt x="115" y="162"/>
                  </a:cubicBezTo>
                  <a:cubicBezTo>
                    <a:pt x="145" y="162"/>
                    <a:pt x="173" y="157"/>
                    <a:pt x="194" y="147"/>
                  </a:cubicBezTo>
                  <a:cubicBezTo>
                    <a:pt x="201" y="143"/>
                    <a:pt x="208" y="139"/>
                    <a:pt x="213" y="135"/>
                  </a:cubicBezTo>
                  <a:cubicBezTo>
                    <a:pt x="213" y="146"/>
                    <a:pt x="213" y="146"/>
                    <a:pt x="213" y="146"/>
                  </a:cubicBezTo>
                  <a:cubicBezTo>
                    <a:pt x="213" y="146"/>
                    <a:pt x="213" y="146"/>
                    <a:pt x="213" y="146"/>
                  </a:cubicBezTo>
                  <a:cubicBezTo>
                    <a:pt x="212" y="156"/>
                    <a:pt x="203" y="166"/>
                    <a:pt x="187" y="174"/>
                  </a:cubicBezTo>
                  <a:cubicBezTo>
                    <a:pt x="168" y="183"/>
                    <a:pt x="142" y="188"/>
                    <a:pt x="115" y="188"/>
                  </a:cubicBezTo>
                  <a:cubicBezTo>
                    <a:pt x="88" y="188"/>
                    <a:pt x="63" y="183"/>
                    <a:pt x="44" y="174"/>
                  </a:cubicBezTo>
                  <a:cubicBezTo>
                    <a:pt x="27" y="166"/>
                    <a:pt x="18" y="156"/>
                    <a:pt x="17" y="146"/>
                  </a:cubicBezTo>
                  <a:cubicBezTo>
                    <a:pt x="17" y="146"/>
                    <a:pt x="17" y="146"/>
                    <a:pt x="17" y="146"/>
                  </a:cubicBezTo>
                  <a:lnTo>
                    <a:pt x="17" y="135"/>
                  </a:lnTo>
                  <a:close/>
                  <a:moveTo>
                    <a:pt x="36" y="103"/>
                  </a:moveTo>
                  <a:cubicBezTo>
                    <a:pt x="57" y="114"/>
                    <a:pt x="85" y="119"/>
                    <a:pt x="115" y="119"/>
                  </a:cubicBezTo>
                  <a:cubicBezTo>
                    <a:pt x="145" y="119"/>
                    <a:pt x="173" y="114"/>
                    <a:pt x="194" y="103"/>
                  </a:cubicBezTo>
                  <a:cubicBezTo>
                    <a:pt x="201" y="100"/>
                    <a:pt x="208" y="96"/>
                    <a:pt x="213" y="91"/>
                  </a:cubicBezTo>
                  <a:cubicBezTo>
                    <a:pt x="213" y="104"/>
                    <a:pt x="213" y="104"/>
                    <a:pt x="213" y="104"/>
                  </a:cubicBezTo>
                  <a:cubicBezTo>
                    <a:pt x="213" y="104"/>
                    <a:pt x="213" y="104"/>
                    <a:pt x="213" y="104"/>
                  </a:cubicBezTo>
                  <a:cubicBezTo>
                    <a:pt x="212" y="114"/>
                    <a:pt x="203" y="124"/>
                    <a:pt x="187" y="131"/>
                  </a:cubicBezTo>
                  <a:cubicBezTo>
                    <a:pt x="168" y="140"/>
                    <a:pt x="142" y="145"/>
                    <a:pt x="115" y="145"/>
                  </a:cubicBezTo>
                  <a:cubicBezTo>
                    <a:pt x="88" y="145"/>
                    <a:pt x="63" y="140"/>
                    <a:pt x="44" y="131"/>
                  </a:cubicBezTo>
                  <a:cubicBezTo>
                    <a:pt x="27" y="124"/>
                    <a:pt x="18" y="114"/>
                    <a:pt x="17" y="104"/>
                  </a:cubicBezTo>
                  <a:cubicBezTo>
                    <a:pt x="17" y="104"/>
                    <a:pt x="17" y="104"/>
                    <a:pt x="17" y="104"/>
                  </a:cubicBezTo>
                  <a:cubicBezTo>
                    <a:pt x="17" y="91"/>
                    <a:pt x="17" y="91"/>
                    <a:pt x="17" y="91"/>
                  </a:cubicBezTo>
                  <a:cubicBezTo>
                    <a:pt x="22" y="96"/>
                    <a:pt x="29" y="100"/>
                    <a:pt x="36" y="103"/>
                  </a:cubicBezTo>
                  <a:moveTo>
                    <a:pt x="213" y="188"/>
                  </a:moveTo>
                  <a:cubicBezTo>
                    <a:pt x="212" y="198"/>
                    <a:pt x="203" y="208"/>
                    <a:pt x="187" y="216"/>
                  </a:cubicBezTo>
                  <a:cubicBezTo>
                    <a:pt x="168" y="225"/>
                    <a:pt x="142" y="230"/>
                    <a:pt x="115" y="230"/>
                  </a:cubicBezTo>
                  <a:cubicBezTo>
                    <a:pt x="88" y="230"/>
                    <a:pt x="63" y="225"/>
                    <a:pt x="44" y="216"/>
                  </a:cubicBezTo>
                  <a:cubicBezTo>
                    <a:pt x="27" y="208"/>
                    <a:pt x="18" y="198"/>
                    <a:pt x="17" y="188"/>
                  </a:cubicBezTo>
                  <a:cubicBezTo>
                    <a:pt x="17" y="188"/>
                    <a:pt x="17" y="188"/>
                    <a:pt x="17" y="188"/>
                  </a:cubicBezTo>
                  <a:cubicBezTo>
                    <a:pt x="17" y="177"/>
                    <a:pt x="17" y="177"/>
                    <a:pt x="17" y="177"/>
                  </a:cubicBezTo>
                  <a:cubicBezTo>
                    <a:pt x="22" y="182"/>
                    <a:pt x="29" y="186"/>
                    <a:pt x="36" y="189"/>
                  </a:cubicBezTo>
                  <a:cubicBezTo>
                    <a:pt x="57" y="199"/>
                    <a:pt x="85" y="205"/>
                    <a:pt x="115" y="205"/>
                  </a:cubicBezTo>
                  <a:cubicBezTo>
                    <a:pt x="145" y="205"/>
                    <a:pt x="173" y="199"/>
                    <a:pt x="194" y="189"/>
                  </a:cubicBezTo>
                  <a:cubicBezTo>
                    <a:pt x="201" y="186"/>
                    <a:pt x="208" y="182"/>
                    <a:pt x="213" y="177"/>
                  </a:cubicBezTo>
                  <a:cubicBezTo>
                    <a:pt x="213" y="188"/>
                    <a:pt x="213" y="188"/>
                    <a:pt x="213" y="188"/>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65" name="Freeform 7"/>
            <p:cNvSpPr>
              <a:spLocks/>
            </p:cNvSpPr>
            <p:nvPr/>
          </p:nvSpPr>
          <p:spPr bwMode="auto">
            <a:xfrm>
              <a:off x="1714500" y="1571625"/>
              <a:ext cx="1804988" cy="1390650"/>
            </a:xfrm>
            <a:custGeom>
              <a:avLst/>
              <a:gdLst>
                <a:gd name="T0" fmla="*/ 479 w 479"/>
                <a:gd name="T1" fmla="*/ 190 h 369"/>
                <a:gd name="T2" fmla="*/ 368 w 479"/>
                <a:gd name="T3" fmla="*/ 0 h 369"/>
                <a:gd name="T4" fmla="*/ 0 w 479"/>
                <a:gd name="T5" fmla="*/ 214 h 369"/>
                <a:gd name="T6" fmla="*/ 18 w 479"/>
                <a:gd name="T7" fmla="*/ 244 h 369"/>
                <a:gd name="T8" fmla="*/ 20 w 479"/>
                <a:gd name="T9" fmla="*/ 243 h 369"/>
                <a:gd name="T10" fmla="*/ 33 w 479"/>
                <a:gd name="T11" fmla="*/ 237 h 369"/>
                <a:gd name="T12" fmla="*/ 24 w 479"/>
                <a:gd name="T13" fmla="*/ 220 h 369"/>
                <a:gd name="T14" fmla="*/ 362 w 479"/>
                <a:gd name="T15" fmla="*/ 23 h 369"/>
                <a:gd name="T16" fmla="*/ 456 w 479"/>
                <a:gd name="T17" fmla="*/ 184 h 369"/>
                <a:gd name="T18" fmla="*/ 238 w 479"/>
                <a:gd name="T19" fmla="*/ 311 h 369"/>
                <a:gd name="T20" fmla="*/ 238 w 479"/>
                <a:gd name="T21" fmla="*/ 331 h 369"/>
                <a:gd name="T22" fmla="*/ 420 w 479"/>
                <a:gd name="T23" fmla="*/ 225 h 369"/>
                <a:gd name="T24" fmla="*/ 446 w 479"/>
                <a:gd name="T25" fmla="*/ 284 h 369"/>
                <a:gd name="T26" fmla="*/ 238 w 479"/>
                <a:gd name="T27" fmla="*/ 351 h 369"/>
                <a:gd name="T28" fmla="*/ 238 w 479"/>
                <a:gd name="T29" fmla="*/ 369 h 369"/>
                <a:gd name="T30" fmla="*/ 469 w 479"/>
                <a:gd name="T31" fmla="*/ 294 h 369"/>
                <a:gd name="T32" fmla="*/ 435 w 479"/>
                <a:gd name="T33" fmla="*/ 216 h 369"/>
                <a:gd name="T34" fmla="*/ 479 w 479"/>
                <a:gd name="T35" fmla="*/ 19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369">
                  <a:moveTo>
                    <a:pt x="479" y="190"/>
                  </a:moveTo>
                  <a:cubicBezTo>
                    <a:pt x="368" y="0"/>
                    <a:pt x="368" y="0"/>
                    <a:pt x="368" y="0"/>
                  </a:cubicBezTo>
                  <a:cubicBezTo>
                    <a:pt x="0" y="214"/>
                    <a:pt x="0" y="214"/>
                    <a:pt x="0" y="214"/>
                  </a:cubicBezTo>
                  <a:cubicBezTo>
                    <a:pt x="18" y="244"/>
                    <a:pt x="18" y="244"/>
                    <a:pt x="18" y="244"/>
                  </a:cubicBezTo>
                  <a:cubicBezTo>
                    <a:pt x="18" y="243"/>
                    <a:pt x="19" y="243"/>
                    <a:pt x="20" y="243"/>
                  </a:cubicBezTo>
                  <a:cubicBezTo>
                    <a:pt x="24" y="241"/>
                    <a:pt x="29" y="239"/>
                    <a:pt x="33" y="237"/>
                  </a:cubicBezTo>
                  <a:cubicBezTo>
                    <a:pt x="24" y="220"/>
                    <a:pt x="24" y="220"/>
                    <a:pt x="24" y="220"/>
                  </a:cubicBezTo>
                  <a:cubicBezTo>
                    <a:pt x="362" y="23"/>
                    <a:pt x="362" y="23"/>
                    <a:pt x="362" y="23"/>
                  </a:cubicBezTo>
                  <a:cubicBezTo>
                    <a:pt x="456" y="184"/>
                    <a:pt x="456" y="184"/>
                    <a:pt x="456" y="184"/>
                  </a:cubicBezTo>
                  <a:cubicBezTo>
                    <a:pt x="238" y="311"/>
                    <a:pt x="238" y="311"/>
                    <a:pt x="238" y="311"/>
                  </a:cubicBezTo>
                  <a:cubicBezTo>
                    <a:pt x="238" y="331"/>
                    <a:pt x="238" y="331"/>
                    <a:pt x="238" y="331"/>
                  </a:cubicBezTo>
                  <a:cubicBezTo>
                    <a:pt x="420" y="225"/>
                    <a:pt x="420" y="225"/>
                    <a:pt x="420" y="225"/>
                  </a:cubicBezTo>
                  <a:cubicBezTo>
                    <a:pt x="446" y="284"/>
                    <a:pt x="446" y="284"/>
                    <a:pt x="446" y="284"/>
                  </a:cubicBezTo>
                  <a:cubicBezTo>
                    <a:pt x="238" y="351"/>
                    <a:pt x="238" y="351"/>
                    <a:pt x="238" y="351"/>
                  </a:cubicBezTo>
                  <a:cubicBezTo>
                    <a:pt x="238" y="369"/>
                    <a:pt x="238" y="369"/>
                    <a:pt x="238" y="369"/>
                  </a:cubicBezTo>
                  <a:cubicBezTo>
                    <a:pt x="469" y="294"/>
                    <a:pt x="469" y="294"/>
                    <a:pt x="469" y="294"/>
                  </a:cubicBezTo>
                  <a:cubicBezTo>
                    <a:pt x="435" y="216"/>
                    <a:pt x="435" y="216"/>
                    <a:pt x="435" y="216"/>
                  </a:cubicBezTo>
                  <a:lnTo>
                    <a:pt x="479" y="19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15409" name="Gruppe 15408"/>
          <p:cNvGrpSpPr/>
          <p:nvPr/>
        </p:nvGrpSpPr>
        <p:grpSpPr>
          <a:xfrm>
            <a:off x="303099" y="4685951"/>
            <a:ext cx="360000" cy="360000"/>
            <a:chOff x="2030372" y="3264183"/>
            <a:chExt cx="360000" cy="360000"/>
          </a:xfrm>
        </p:grpSpPr>
        <p:sp>
          <p:nvSpPr>
            <p:cNvPr id="113" name="Rectangle 5"/>
            <p:cNvSpPr>
              <a:spLocks noChangeArrowheads="1"/>
            </p:cNvSpPr>
            <p:nvPr/>
          </p:nvSpPr>
          <p:spPr bwMode="auto">
            <a:xfrm>
              <a:off x="2030372" y="3264183"/>
              <a:ext cx="360000" cy="360000"/>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pic>
          <p:nvPicPr>
            <p:cNvPr id="15393" name="Picture 33" descr="http://www.krf.no/ikbViewer/Content/11172/krf_logo1_cmyk.jpg"/>
            <p:cNvPicPr>
              <a:picLocks noChangeAspect="1" noChangeArrowheads="1"/>
            </p:cNvPicPr>
            <p:nvPr/>
          </p:nvPicPr>
          <p:blipFill>
            <a:blip r:embed="rId2" cstate="print">
              <a:clrChange>
                <a:clrFrom>
                  <a:srgbClr val="FEFEFE"/>
                </a:clrFrom>
                <a:clrTo>
                  <a:srgbClr val="FEFEFE">
                    <a:alpha val="0"/>
                  </a:srgbClr>
                </a:clrTo>
              </a:clrChange>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74815" y="3308600"/>
              <a:ext cx="283002" cy="252000"/>
            </a:xfrm>
            <a:prstGeom prst="rect">
              <a:avLst/>
            </a:prstGeom>
            <a:solidFill>
              <a:srgbClr val="333333"/>
            </a:solidFill>
          </p:spPr>
        </p:pic>
      </p:grpSp>
      <p:grpSp>
        <p:nvGrpSpPr>
          <p:cNvPr id="71" name="Gruppe 70"/>
          <p:cNvGrpSpPr/>
          <p:nvPr/>
        </p:nvGrpSpPr>
        <p:grpSpPr>
          <a:xfrm>
            <a:off x="327320" y="3836112"/>
            <a:ext cx="360000" cy="360000"/>
            <a:chOff x="1270000" y="1273175"/>
            <a:chExt cx="2562225" cy="2562225"/>
          </a:xfrm>
        </p:grpSpPr>
        <p:sp>
          <p:nvSpPr>
            <p:cNvPr id="69" name="Freeform 37"/>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70" name="Freeform 38"/>
            <p:cNvSpPr>
              <a:spLocks noEditPoints="1"/>
            </p:cNvSpPr>
            <p:nvPr/>
          </p:nvSpPr>
          <p:spPr bwMode="auto">
            <a:xfrm>
              <a:off x="1590675" y="1851025"/>
              <a:ext cx="1924050" cy="1408113"/>
            </a:xfrm>
            <a:custGeom>
              <a:avLst/>
              <a:gdLst>
                <a:gd name="T0" fmla="*/ 341 w 511"/>
                <a:gd name="T1" fmla="*/ 289 h 374"/>
                <a:gd name="T2" fmla="*/ 341 w 511"/>
                <a:gd name="T3" fmla="*/ 374 h 374"/>
                <a:gd name="T4" fmla="*/ 314 w 511"/>
                <a:gd name="T5" fmla="*/ 374 h 374"/>
                <a:gd name="T6" fmla="*/ 314 w 511"/>
                <a:gd name="T7" fmla="*/ 289 h 374"/>
                <a:gd name="T8" fmla="*/ 297 w 511"/>
                <a:gd name="T9" fmla="*/ 289 h 374"/>
                <a:gd name="T10" fmla="*/ 297 w 511"/>
                <a:gd name="T11" fmla="*/ 374 h 374"/>
                <a:gd name="T12" fmla="*/ 213 w 511"/>
                <a:gd name="T13" fmla="*/ 374 h 374"/>
                <a:gd name="T14" fmla="*/ 213 w 511"/>
                <a:gd name="T15" fmla="*/ 272 h 374"/>
                <a:gd name="T16" fmla="*/ 153 w 511"/>
                <a:gd name="T17" fmla="*/ 272 h 374"/>
                <a:gd name="T18" fmla="*/ 110 w 511"/>
                <a:gd name="T19" fmla="*/ 204 h 374"/>
                <a:gd name="T20" fmla="*/ 136 w 511"/>
                <a:gd name="T21" fmla="*/ 187 h 374"/>
                <a:gd name="T22" fmla="*/ 170 w 511"/>
                <a:gd name="T23" fmla="*/ 238 h 374"/>
                <a:gd name="T24" fmla="*/ 289 w 511"/>
                <a:gd name="T25" fmla="*/ 238 h 374"/>
                <a:gd name="T26" fmla="*/ 341 w 511"/>
                <a:gd name="T27" fmla="*/ 289 h 374"/>
                <a:gd name="T28" fmla="*/ 179 w 511"/>
                <a:gd name="T29" fmla="*/ 84 h 374"/>
                <a:gd name="T30" fmla="*/ 221 w 511"/>
                <a:gd name="T31" fmla="*/ 42 h 374"/>
                <a:gd name="T32" fmla="*/ 179 w 511"/>
                <a:gd name="T33" fmla="*/ 0 h 374"/>
                <a:gd name="T34" fmla="*/ 136 w 511"/>
                <a:gd name="T35" fmla="*/ 42 h 374"/>
                <a:gd name="T36" fmla="*/ 179 w 511"/>
                <a:gd name="T37" fmla="*/ 84 h 374"/>
                <a:gd name="T38" fmla="*/ 332 w 511"/>
                <a:gd name="T39" fmla="*/ 84 h 374"/>
                <a:gd name="T40" fmla="*/ 374 w 511"/>
                <a:gd name="T41" fmla="*/ 42 h 374"/>
                <a:gd name="T42" fmla="*/ 332 w 511"/>
                <a:gd name="T43" fmla="*/ 0 h 374"/>
                <a:gd name="T44" fmla="*/ 289 w 511"/>
                <a:gd name="T45" fmla="*/ 42 h 374"/>
                <a:gd name="T46" fmla="*/ 332 w 511"/>
                <a:gd name="T47" fmla="*/ 84 h 374"/>
                <a:gd name="T48" fmla="*/ 289 w 511"/>
                <a:gd name="T49" fmla="*/ 187 h 374"/>
                <a:gd name="T50" fmla="*/ 255 w 511"/>
                <a:gd name="T51" fmla="*/ 153 h 374"/>
                <a:gd name="T52" fmla="*/ 221 w 511"/>
                <a:gd name="T53" fmla="*/ 187 h 374"/>
                <a:gd name="T54" fmla="*/ 255 w 511"/>
                <a:gd name="T55" fmla="*/ 221 h 374"/>
                <a:gd name="T56" fmla="*/ 289 w 511"/>
                <a:gd name="T57" fmla="*/ 187 h 374"/>
                <a:gd name="T58" fmla="*/ 476 w 511"/>
                <a:gd name="T59" fmla="*/ 17 h 374"/>
                <a:gd name="T60" fmla="*/ 417 w 511"/>
                <a:gd name="T61" fmla="*/ 102 h 374"/>
                <a:gd name="T62" fmla="*/ 311 w 511"/>
                <a:gd name="T63" fmla="*/ 101 h 374"/>
                <a:gd name="T64" fmla="*/ 277 w 511"/>
                <a:gd name="T65" fmla="*/ 118 h 374"/>
                <a:gd name="T66" fmla="*/ 238 w 511"/>
                <a:gd name="T67" fmla="*/ 101 h 374"/>
                <a:gd name="T68" fmla="*/ 77 w 511"/>
                <a:gd name="T69" fmla="*/ 101 h 374"/>
                <a:gd name="T70" fmla="*/ 35 w 511"/>
                <a:gd name="T71" fmla="*/ 18 h 374"/>
                <a:gd name="T72" fmla="*/ 0 w 511"/>
                <a:gd name="T73" fmla="*/ 34 h 374"/>
                <a:gd name="T74" fmla="*/ 52 w 511"/>
                <a:gd name="T75" fmla="*/ 136 h 374"/>
                <a:gd name="T76" fmla="*/ 119 w 511"/>
                <a:gd name="T77" fmla="*/ 136 h 374"/>
                <a:gd name="T78" fmla="*/ 119 w 511"/>
                <a:gd name="T79" fmla="*/ 178 h 374"/>
                <a:gd name="T80" fmla="*/ 126 w 511"/>
                <a:gd name="T81" fmla="*/ 173 h 374"/>
                <a:gd name="T82" fmla="*/ 141 w 511"/>
                <a:gd name="T83" fmla="*/ 164 h 374"/>
                <a:gd name="T84" fmla="*/ 151 w 511"/>
                <a:gd name="T85" fmla="*/ 177 h 374"/>
                <a:gd name="T86" fmla="*/ 179 w 511"/>
                <a:gd name="T87" fmla="*/ 221 h 374"/>
                <a:gd name="T88" fmla="*/ 217 w 511"/>
                <a:gd name="T89" fmla="*/ 221 h 374"/>
                <a:gd name="T90" fmla="*/ 205 w 511"/>
                <a:gd name="T91" fmla="*/ 187 h 374"/>
                <a:gd name="T92" fmla="*/ 255 w 511"/>
                <a:gd name="T93" fmla="*/ 136 h 374"/>
                <a:gd name="T94" fmla="*/ 306 w 511"/>
                <a:gd name="T95" fmla="*/ 187 h 374"/>
                <a:gd name="T96" fmla="*/ 293 w 511"/>
                <a:gd name="T97" fmla="*/ 221 h 374"/>
                <a:gd name="T98" fmla="*/ 349 w 511"/>
                <a:gd name="T99" fmla="*/ 255 h 374"/>
                <a:gd name="T100" fmla="*/ 355 w 511"/>
                <a:gd name="T101" fmla="*/ 272 h 374"/>
                <a:gd name="T102" fmla="*/ 425 w 511"/>
                <a:gd name="T103" fmla="*/ 272 h 374"/>
                <a:gd name="T104" fmla="*/ 382 w 511"/>
                <a:gd name="T105" fmla="*/ 136 h 374"/>
                <a:gd name="T106" fmla="*/ 433 w 511"/>
                <a:gd name="T107" fmla="*/ 136 h 374"/>
                <a:gd name="T108" fmla="*/ 442 w 511"/>
                <a:gd name="T109" fmla="*/ 136 h 374"/>
                <a:gd name="T110" fmla="*/ 511 w 511"/>
                <a:gd name="T111" fmla="*/ 34 h 374"/>
                <a:gd name="T112" fmla="*/ 476 w 511"/>
                <a:gd name="T113" fmla="*/ 1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1" h="374">
                  <a:moveTo>
                    <a:pt x="341" y="289"/>
                  </a:moveTo>
                  <a:cubicBezTo>
                    <a:pt x="341" y="374"/>
                    <a:pt x="341" y="374"/>
                    <a:pt x="341" y="374"/>
                  </a:cubicBezTo>
                  <a:cubicBezTo>
                    <a:pt x="314" y="374"/>
                    <a:pt x="314" y="374"/>
                    <a:pt x="314" y="374"/>
                  </a:cubicBezTo>
                  <a:cubicBezTo>
                    <a:pt x="314" y="289"/>
                    <a:pt x="314" y="289"/>
                    <a:pt x="314" y="289"/>
                  </a:cubicBezTo>
                  <a:cubicBezTo>
                    <a:pt x="297" y="289"/>
                    <a:pt x="297" y="289"/>
                    <a:pt x="297" y="289"/>
                  </a:cubicBezTo>
                  <a:cubicBezTo>
                    <a:pt x="297" y="374"/>
                    <a:pt x="297" y="374"/>
                    <a:pt x="297" y="374"/>
                  </a:cubicBezTo>
                  <a:cubicBezTo>
                    <a:pt x="213" y="374"/>
                    <a:pt x="213" y="374"/>
                    <a:pt x="213" y="374"/>
                  </a:cubicBezTo>
                  <a:cubicBezTo>
                    <a:pt x="213" y="272"/>
                    <a:pt x="213" y="272"/>
                    <a:pt x="213" y="272"/>
                  </a:cubicBezTo>
                  <a:cubicBezTo>
                    <a:pt x="188" y="272"/>
                    <a:pt x="153" y="272"/>
                    <a:pt x="153" y="272"/>
                  </a:cubicBezTo>
                  <a:cubicBezTo>
                    <a:pt x="110" y="204"/>
                    <a:pt x="110" y="204"/>
                    <a:pt x="110" y="204"/>
                  </a:cubicBezTo>
                  <a:cubicBezTo>
                    <a:pt x="136" y="187"/>
                    <a:pt x="136" y="187"/>
                    <a:pt x="136" y="187"/>
                  </a:cubicBezTo>
                  <a:cubicBezTo>
                    <a:pt x="170" y="238"/>
                    <a:pt x="170" y="238"/>
                    <a:pt x="170" y="238"/>
                  </a:cubicBezTo>
                  <a:cubicBezTo>
                    <a:pt x="289" y="238"/>
                    <a:pt x="289" y="238"/>
                    <a:pt x="289" y="238"/>
                  </a:cubicBezTo>
                  <a:cubicBezTo>
                    <a:pt x="341" y="238"/>
                    <a:pt x="341" y="289"/>
                    <a:pt x="341" y="289"/>
                  </a:cubicBezTo>
                  <a:close/>
                  <a:moveTo>
                    <a:pt x="179" y="84"/>
                  </a:moveTo>
                  <a:cubicBezTo>
                    <a:pt x="202" y="84"/>
                    <a:pt x="221" y="65"/>
                    <a:pt x="221" y="42"/>
                  </a:cubicBezTo>
                  <a:cubicBezTo>
                    <a:pt x="221" y="19"/>
                    <a:pt x="202" y="0"/>
                    <a:pt x="179" y="0"/>
                  </a:cubicBezTo>
                  <a:cubicBezTo>
                    <a:pt x="155" y="0"/>
                    <a:pt x="136" y="19"/>
                    <a:pt x="136" y="42"/>
                  </a:cubicBezTo>
                  <a:cubicBezTo>
                    <a:pt x="136" y="65"/>
                    <a:pt x="155" y="84"/>
                    <a:pt x="179" y="84"/>
                  </a:cubicBezTo>
                  <a:close/>
                  <a:moveTo>
                    <a:pt x="332" y="84"/>
                  </a:moveTo>
                  <a:cubicBezTo>
                    <a:pt x="355" y="84"/>
                    <a:pt x="374" y="65"/>
                    <a:pt x="374" y="42"/>
                  </a:cubicBezTo>
                  <a:cubicBezTo>
                    <a:pt x="374" y="19"/>
                    <a:pt x="355" y="0"/>
                    <a:pt x="332" y="0"/>
                  </a:cubicBezTo>
                  <a:cubicBezTo>
                    <a:pt x="308" y="0"/>
                    <a:pt x="289" y="19"/>
                    <a:pt x="289" y="42"/>
                  </a:cubicBezTo>
                  <a:cubicBezTo>
                    <a:pt x="289" y="65"/>
                    <a:pt x="308" y="84"/>
                    <a:pt x="332" y="84"/>
                  </a:cubicBezTo>
                  <a:close/>
                  <a:moveTo>
                    <a:pt x="289" y="187"/>
                  </a:moveTo>
                  <a:cubicBezTo>
                    <a:pt x="289" y="168"/>
                    <a:pt x="274" y="153"/>
                    <a:pt x="255" y="153"/>
                  </a:cubicBezTo>
                  <a:cubicBezTo>
                    <a:pt x="236" y="153"/>
                    <a:pt x="221" y="168"/>
                    <a:pt x="221" y="187"/>
                  </a:cubicBezTo>
                  <a:cubicBezTo>
                    <a:pt x="221" y="206"/>
                    <a:pt x="236" y="221"/>
                    <a:pt x="255" y="221"/>
                  </a:cubicBezTo>
                  <a:cubicBezTo>
                    <a:pt x="274" y="221"/>
                    <a:pt x="289" y="206"/>
                    <a:pt x="289" y="187"/>
                  </a:cubicBezTo>
                  <a:close/>
                  <a:moveTo>
                    <a:pt x="476" y="17"/>
                  </a:moveTo>
                  <a:cubicBezTo>
                    <a:pt x="417" y="102"/>
                    <a:pt x="417" y="102"/>
                    <a:pt x="417" y="102"/>
                  </a:cubicBezTo>
                  <a:cubicBezTo>
                    <a:pt x="311" y="101"/>
                    <a:pt x="311" y="101"/>
                    <a:pt x="311" y="101"/>
                  </a:cubicBezTo>
                  <a:cubicBezTo>
                    <a:pt x="295" y="101"/>
                    <a:pt x="284" y="110"/>
                    <a:pt x="277" y="118"/>
                  </a:cubicBezTo>
                  <a:cubicBezTo>
                    <a:pt x="269" y="109"/>
                    <a:pt x="258" y="101"/>
                    <a:pt x="238" y="101"/>
                  </a:cubicBezTo>
                  <a:cubicBezTo>
                    <a:pt x="213" y="101"/>
                    <a:pt x="77" y="101"/>
                    <a:pt x="77" y="101"/>
                  </a:cubicBezTo>
                  <a:cubicBezTo>
                    <a:pt x="35" y="18"/>
                    <a:pt x="35" y="18"/>
                    <a:pt x="35" y="18"/>
                  </a:cubicBezTo>
                  <a:cubicBezTo>
                    <a:pt x="0" y="34"/>
                    <a:pt x="0" y="34"/>
                    <a:pt x="0" y="34"/>
                  </a:cubicBezTo>
                  <a:cubicBezTo>
                    <a:pt x="52" y="136"/>
                    <a:pt x="52" y="136"/>
                    <a:pt x="52" y="136"/>
                  </a:cubicBezTo>
                  <a:cubicBezTo>
                    <a:pt x="119" y="136"/>
                    <a:pt x="119" y="136"/>
                    <a:pt x="119" y="136"/>
                  </a:cubicBezTo>
                  <a:cubicBezTo>
                    <a:pt x="119" y="178"/>
                    <a:pt x="119" y="178"/>
                    <a:pt x="119" y="178"/>
                  </a:cubicBezTo>
                  <a:cubicBezTo>
                    <a:pt x="126" y="173"/>
                    <a:pt x="126" y="173"/>
                    <a:pt x="126" y="173"/>
                  </a:cubicBezTo>
                  <a:cubicBezTo>
                    <a:pt x="141" y="164"/>
                    <a:pt x="141" y="164"/>
                    <a:pt x="141" y="164"/>
                  </a:cubicBezTo>
                  <a:cubicBezTo>
                    <a:pt x="151" y="177"/>
                    <a:pt x="151" y="177"/>
                    <a:pt x="151" y="177"/>
                  </a:cubicBezTo>
                  <a:cubicBezTo>
                    <a:pt x="179" y="221"/>
                    <a:pt x="179" y="221"/>
                    <a:pt x="179" y="221"/>
                  </a:cubicBezTo>
                  <a:cubicBezTo>
                    <a:pt x="217" y="221"/>
                    <a:pt x="217" y="221"/>
                    <a:pt x="217" y="221"/>
                  </a:cubicBezTo>
                  <a:cubicBezTo>
                    <a:pt x="209" y="212"/>
                    <a:pt x="205" y="200"/>
                    <a:pt x="205" y="187"/>
                  </a:cubicBezTo>
                  <a:cubicBezTo>
                    <a:pt x="205" y="159"/>
                    <a:pt x="227" y="136"/>
                    <a:pt x="255" y="136"/>
                  </a:cubicBezTo>
                  <a:cubicBezTo>
                    <a:pt x="283" y="136"/>
                    <a:pt x="306" y="159"/>
                    <a:pt x="306" y="187"/>
                  </a:cubicBezTo>
                  <a:cubicBezTo>
                    <a:pt x="306" y="200"/>
                    <a:pt x="301" y="212"/>
                    <a:pt x="293" y="221"/>
                  </a:cubicBezTo>
                  <a:cubicBezTo>
                    <a:pt x="319" y="222"/>
                    <a:pt x="339" y="235"/>
                    <a:pt x="349" y="255"/>
                  </a:cubicBezTo>
                  <a:cubicBezTo>
                    <a:pt x="352" y="262"/>
                    <a:pt x="354" y="267"/>
                    <a:pt x="355" y="272"/>
                  </a:cubicBezTo>
                  <a:cubicBezTo>
                    <a:pt x="425" y="272"/>
                    <a:pt x="425" y="272"/>
                    <a:pt x="425" y="272"/>
                  </a:cubicBezTo>
                  <a:cubicBezTo>
                    <a:pt x="382" y="136"/>
                    <a:pt x="382" y="136"/>
                    <a:pt x="382" y="136"/>
                  </a:cubicBezTo>
                  <a:cubicBezTo>
                    <a:pt x="433" y="136"/>
                    <a:pt x="433" y="136"/>
                    <a:pt x="433" y="136"/>
                  </a:cubicBezTo>
                  <a:cubicBezTo>
                    <a:pt x="442" y="136"/>
                    <a:pt x="442" y="136"/>
                    <a:pt x="442" y="136"/>
                  </a:cubicBezTo>
                  <a:cubicBezTo>
                    <a:pt x="511" y="34"/>
                    <a:pt x="511" y="34"/>
                    <a:pt x="511" y="34"/>
                  </a:cubicBezTo>
                  <a:lnTo>
                    <a:pt x="476" y="17"/>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91" name="Gruppe 90"/>
          <p:cNvGrpSpPr/>
          <p:nvPr/>
        </p:nvGrpSpPr>
        <p:grpSpPr>
          <a:xfrm>
            <a:off x="4845905" y="3836112"/>
            <a:ext cx="360000" cy="360000"/>
            <a:chOff x="1270000" y="1273175"/>
            <a:chExt cx="2562225" cy="2562225"/>
          </a:xfrm>
        </p:grpSpPr>
        <p:sp>
          <p:nvSpPr>
            <p:cNvPr id="89" name="Freeform 58"/>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0" name="Freeform 59"/>
            <p:cNvSpPr>
              <a:spLocks noEditPoints="1"/>
            </p:cNvSpPr>
            <p:nvPr/>
          </p:nvSpPr>
          <p:spPr bwMode="auto">
            <a:xfrm>
              <a:off x="1736725" y="1560513"/>
              <a:ext cx="1631950" cy="2019300"/>
            </a:xfrm>
            <a:custGeom>
              <a:avLst/>
              <a:gdLst>
                <a:gd name="T0" fmla="*/ 174 w 433"/>
                <a:gd name="T1" fmla="*/ 43 h 536"/>
                <a:gd name="T2" fmla="*/ 216 w 433"/>
                <a:gd name="T3" fmla="*/ 0 h 536"/>
                <a:gd name="T4" fmla="*/ 258 w 433"/>
                <a:gd name="T5" fmla="*/ 43 h 536"/>
                <a:gd name="T6" fmla="*/ 216 w 433"/>
                <a:gd name="T7" fmla="*/ 85 h 536"/>
                <a:gd name="T8" fmla="*/ 174 w 433"/>
                <a:gd name="T9" fmla="*/ 43 h 536"/>
                <a:gd name="T10" fmla="*/ 310 w 433"/>
                <a:gd name="T11" fmla="*/ 136 h 536"/>
                <a:gd name="T12" fmla="*/ 310 w 433"/>
                <a:gd name="T13" fmla="*/ 136 h 536"/>
                <a:gd name="T14" fmla="*/ 310 w 433"/>
                <a:gd name="T15" fmla="*/ 136 h 536"/>
                <a:gd name="T16" fmla="*/ 408 w 433"/>
                <a:gd name="T17" fmla="*/ 15 h 536"/>
                <a:gd name="T18" fmla="*/ 328 w 433"/>
                <a:gd name="T19" fmla="*/ 103 h 536"/>
                <a:gd name="T20" fmla="*/ 104 w 433"/>
                <a:gd name="T21" fmla="*/ 103 h 536"/>
                <a:gd name="T22" fmla="*/ 24 w 433"/>
                <a:gd name="T23" fmla="*/ 15 h 536"/>
                <a:gd name="T24" fmla="*/ 0 w 433"/>
                <a:gd name="T25" fmla="*/ 37 h 536"/>
                <a:gd name="T26" fmla="*/ 90 w 433"/>
                <a:gd name="T27" fmla="*/ 136 h 536"/>
                <a:gd name="T28" fmla="*/ 157 w 433"/>
                <a:gd name="T29" fmla="*/ 136 h 536"/>
                <a:gd name="T30" fmla="*/ 157 w 433"/>
                <a:gd name="T31" fmla="*/ 536 h 536"/>
                <a:gd name="T32" fmla="*/ 207 w 433"/>
                <a:gd name="T33" fmla="*/ 536 h 536"/>
                <a:gd name="T34" fmla="*/ 207 w 433"/>
                <a:gd name="T35" fmla="*/ 298 h 536"/>
                <a:gd name="T36" fmla="*/ 224 w 433"/>
                <a:gd name="T37" fmla="*/ 298 h 536"/>
                <a:gd name="T38" fmla="*/ 224 w 433"/>
                <a:gd name="T39" fmla="*/ 536 h 536"/>
                <a:gd name="T40" fmla="*/ 275 w 433"/>
                <a:gd name="T41" fmla="*/ 536 h 536"/>
                <a:gd name="T42" fmla="*/ 275 w 433"/>
                <a:gd name="T43" fmla="*/ 136 h 536"/>
                <a:gd name="T44" fmla="*/ 343 w 433"/>
                <a:gd name="T45" fmla="*/ 136 h 536"/>
                <a:gd name="T46" fmla="*/ 433 w 433"/>
                <a:gd name="T47" fmla="*/ 37 h 536"/>
                <a:gd name="T48" fmla="*/ 408 w 433"/>
                <a:gd name="T49" fmla="*/ 1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3" h="536">
                  <a:moveTo>
                    <a:pt x="174" y="43"/>
                  </a:moveTo>
                  <a:cubicBezTo>
                    <a:pt x="174" y="19"/>
                    <a:pt x="193" y="0"/>
                    <a:pt x="216" y="0"/>
                  </a:cubicBezTo>
                  <a:cubicBezTo>
                    <a:pt x="239" y="0"/>
                    <a:pt x="258" y="19"/>
                    <a:pt x="258" y="43"/>
                  </a:cubicBezTo>
                  <a:cubicBezTo>
                    <a:pt x="258" y="66"/>
                    <a:pt x="239" y="85"/>
                    <a:pt x="216" y="85"/>
                  </a:cubicBezTo>
                  <a:cubicBezTo>
                    <a:pt x="193" y="85"/>
                    <a:pt x="174" y="66"/>
                    <a:pt x="174" y="43"/>
                  </a:cubicBezTo>
                  <a:close/>
                  <a:moveTo>
                    <a:pt x="310" y="136"/>
                  </a:moveTo>
                  <a:cubicBezTo>
                    <a:pt x="310" y="136"/>
                    <a:pt x="310" y="136"/>
                    <a:pt x="310" y="136"/>
                  </a:cubicBezTo>
                  <a:cubicBezTo>
                    <a:pt x="310" y="136"/>
                    <a:pt x="310" y="136"/>
                    <a:pt x="310" y="136"/>
                  </a:cubicBezTo>
                  <a:close/>
                  <a:moveTo>
                    <a:pt x="408" y="15"/>
                  </a:moveTo>
                  <a:cubicBezTo>
                    <a:pt x="328" y="103"/>
                    <a:pt x="328" y="103"/>
                    <a:pt x="328" y="103"/>
                  </a:cubicBezTo>
                  <a:cubicBezTo>
                    <a:pt x="104" y="103"/>
                    <a:pt x="104" y="103"/>
                    <a:pt x="104" y="103"/>
                  </a:cubicBezTo>
                  <a:cubicBezTo>
                    <a:pt x="24" y="15"/>
                    <a:pt x="24" y="15"/>
                    <a:pt x="24" y="15"/>
                  </a:cubicBezTo>
                  <a:cubicBezTo>
                    <a:pt x="0" y="37"/>
                    <a:pt x="0" y="37"/>
                    <a:pt x="0" y="37"/>
                  </a:cubicBezTo>
                  <a:cubicBezTo>
                    <a:pt x="90" y="136"/>
                    <a:pt x="90" y="136"/>
                    <a:pt x="90" y="136"/>
                  </a:cubicBezTo>
                  <a:cubicBezTo>
                    <a:pt x="157" y="136"/>
                    <a:pt x="157" y="136"/>
                    <a:pt x="157" y="136"/>
                  </a:cubicBezTo>
                  <a:cubicBezTo>
                    <a:pt x="157" y="536"/>
                    <a:pt x="157" y="536"/>
                    <a:pt x="157" y="536"/>
                  </a:cubicBezTo>
                  <a:cubicBezTo>
                    <a:pt x="207" y="536"/>
                    <a:pt x="207" y="536"/>
                    <a:pt x="207" y="536"/>
                  </a:cubicBezTo>
                  <a:cubicBezTo>
                    <a:pt x="207" y="298"/>
                    <a:pt x="207" y="298"/>
                    <a:pt x="207" y="298"/>
                  </a:cubicBezTo>
                  <a:cubicBezTo>
                    <a:pt x="224" y="298"/>
                    <a:pt x="224" y="298"/>
                    <a:pt x="224" y="298"/>
                  </a:cubicBezTo>
                  <a:cubicBezTo>
                    <a:pt x="224" y="536"/>
                    <a:pt x="224" y="536"/>
                    <a:pt x="224" y="536"/>
                  </a:cubicBezTo>
                  <a:cubicBezTo>
                    <a:pt x="275" y="536"/>
                    <a:pt x="275" y="536"/>
                    <a:pt x="275" y="536"/>
                  </a:cubicBezTo>
                  <a:cubicBezTo>
                    <a:pt x="275" y="136"/>
                    <a:pt x="275" y="136"/>
                    <a:pt x="275" y="136"/>
                  </a:cubicBezTo>
                  <a:cubicBezTo>
                    <a:pt x="343" y="136"/>
                    <a:pt x="343" y="136"/>
                    <a:pt x="343" y="136"/>
                  </a:cubicBezTo>
                  <a:cubicBezTo>
                    <a:pt x="433" y="37"/>
                    <a:pt x="433" y="37"/>
                    <a:pt x="433" y="37"/>
                  </a:cubicBezTo>
                  <a:lnTo>
                    <a:pt x="408" y="15"/>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15405" name="Gruppe 15404"/>
          <p:cNvGrpSpPr/>
          <p:nvPr/>
        </p:nvGrpSpPr>
        <p:grpSpPr>
          <a:xfrm>
            <a:off x="692182" y="1679238"/>
            <a:ext cx="360000" cy="360000"/>
            <a:chOff x="1270000" y="1273175"/>
            <a:chExt cx="2562225" cy="2562225"/>
          </a:xfrm>
        </p:grpSpPr>
        <p:sp>
          <p:nvSpPr>
            <p:cNvPr id="15398" name="Freeform 68"/>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399" name="Oval 69"/>
            <p:cNvSpPr>
              <a:spLocks noChangeArrowheads="1"/>
            </p:cNvSpPr>
            <p:nvPr/>
          </p:nvSpPr>
          <p:spPr bwMode="auto">
            <a:xfrm>
              <a:off x="2678113" y="1892300"/>
              <a:ext cx="320675" cy="315913"/>
            </a:xfrm>
            <a:prstGeom prst="ellipse">
              <a:avLst/>
            </a:pr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400" name="Freeform 70"/>
            <p:cNvSpPr>
              <a:spLocks/>
            </p:cNvSpPr>
            <p:nvPr/>
          </p:nvSpPr>
          <p:spPr bwMode="auto">
            <a:xfrm>
              <a:off x="1782763" y="2271713"/>
              <a:ext cx="617538" cy="641350"/>
            </a:xfrm>
            <a:custGeom>
              <a:avLst/>
              <a:gdLst>
                <a:gd name="T0" fmla="*/ 93 w 164"/>
                <a:gd name="T1" fmla="*/ 170 h 170"/>
                <a:gd name="T2" fmla="*/ 93 w 164"/>
                <a:gd name="T3" fmla="*/ 151 h 170"/>
                <a:gd name="T4" fmla="*/ 128 w 164"/>
                <a:gd name="T5" fmla="*/ 91 h 170"/>
                <a:gd name="T6" fmla="*/ 156 w 164"/>
                <a:gd name="T7" fmla="*/ 83 h 170"/>
                <a:gd name="T8" fmla="*/ 140 w 164"/>
                <a:gd name="T9" fmla="*/ 45 h 170"/>
                <a:gd name="T10" fmla="*/ 164 w 164"/>
                <a:gd name="T11" fmla="*/ 0 h 170"/>
                <a:gd name="T12" fmla="*/ 51 w 164"/>
                <a:gd name="T13" fmla="*/ 0 h 170"/>
                <a:gd name="T14" fmla="*/ 0 w 164"/>
                <a:gd name="T15" fmla="*/ 52 h 170"/>
                <a:gd name="T16" fmla="*/ 0 w 164"/>
                <a:gd name="T17" fmla="*/ 170 h 170"/>
                <a:gd name="T18" fmla="*/ 34 w 164"/>
                <a:gd name="T19" fmla="*/ 170 h 170"/>
                <a:gd name="T20" fmla="*/ 34 w 164"/>
                <a:gd name="T21" fmla="*/ 60 h 170"/>
                <a:gd name="T22" fmla="*/ 51 w 164"/>
                <a:gd name="T23" fmla="*/ 60 h 170"/>
                <a:gd name="T24" fmla="*/ 51 w 164"/>
                <a:gd name="T25" fmla="*/ 170 h 170"/>
                <a:gd name="T26" fmla="*/ 93 w 164"/>
                <a:gd name="T2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70">
                  <a:moveTo>
                    <a:pt x="93" y="170"/>
                  </a:moveTo>
                  <a:cubicBezTo>
                    <a:pt x="93" y="151"/>
                    <a:pt x="93" y="151"/>
                    <a:pt x="93" y="151"/>
                  </a:cubicBezTo>
                  <a:cubicBezTo>
                    <a:pt x="93" y="124"/>
                    <a:pt x="106" y="103"/>
                    <a:pt x="128" y="91"/>
                  </a:cubicBezTo>
                  <a:cubicBezTo>
                    <a:pt x="139" y="86"/>
                    <a:pt x="150" y="84"/>
                    <a:pt x="156" y="83"/>
                  </a:cubicBezTo>
                  <a:cubicBezTo>
                    <a:pt x="146" y="73"/>
                    <a:pt x="140" y="60"/>
                    <a:pt x="140" y="45"/>
                  </a:cubicBezTo>
                  <a:cubicBezTo>
                    <a:pt x="140" y="26"/>
                    <a:pt x="149" y="10"/>
                    <a:pt x="164" y="0"/>
                  </a:cubicBezTo>
                  <a:cubicBezTo>
                    <a:pt x="108" y="0"/>
                    <a:pt x="51" y="0"/>
                    <a:pt x="51" y="0"/>
                  </a:cubicBezTo>
                  <a:cubicBezTo>
                    <a:pt x="51" y="0"/>
                    <a:pt x="0" y="0"/>
                    <a:pt x="0" y="52"/>
                  </a:cubicBezTo>
                  <a:cubicBezTo>
                    <a:pt x="0" y="77"/>
                    <a:pt x="0" y="170"/>
                    <a:pt x="0" y="170"/>
                  </a:cubicBezTo>
                  <a:cubicBezTo>
                    <a:pt x="34" y="170"/>
                    <a:pt x="34" y="170"/>
                    <a:pt x="34" y="170"/>
                  </a:cubicBezTo>
                  <a:cubicBezTo>
                    <a:pt x="34" y="60"/>
                    <a:pt x="34" y="60"/>
                    <a:pt x="34" y="60"/>
                  </a:cubicBezTo>
                  <a:cubicBezTo>
                    <a:pt x="51" y="60"/>
                    <a:pt x="51" y="60"/>
                    <a:pt x="51" y="60"/>
                  </a:cubicBezTo>
                  <a:cubicBezTo>
                    <a:pt x="51" y="170"/>
                    <a:pt x="51" y="170"/>
                    <a:pt x="51" y="170"/>
                  </a:cubicBezTo>
                  <a:lnTo>
                    <a:pt x="93" y="17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401" name="Oval 71"/>
            <p:cNvSpPr>
              <a:spLocks noChangeArrowheads="1"/>
            </p:cNvSpPr>
            <p:nvPr/>
          </p:nvSpPr>
          <p:spPr bwMode="auto">
            <a:xfrm>
              <a:off x="2038350" y="1892300"/>
              <a:ext cx="320675" cy="315913"/>
            </a:xfrm>
            <a:prstGeom prst="ellipse">
              <a:avLst/>
            </a:pr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402" name="Freeform 72"/>
            <p:cNvSpPr>
              <a:spLocks/>
            </p:cNvSpPr>
            <p:nvPr/>
          </p:nvSpPr>
          <p:spPr bwMode="auto">
            <a:xfrm>
              <a:off x="2641600" y="2271713"/>
              <a:ext cx="677863" cy="641350"/>
            </a:xfrm>
            <a:custGeom>
              <a:avLst/>
              <a:gdLst>
                <a:gd name="T0" fmla="*/ 146 w 180"/>
                <a:gd name="T1" fmla="*/ 170 h 170"/>
                <a:gd name="T2" fmla="*/ 180 w 180"/>
                <a:gd name="T3" fmla="*/ 170 h 170"/>
                <a:gd name="T4" fmla="*/ 141 w 180"/>
                <a:gd name="T5" fmla="*/ 34 h 170"/>
                <a:gd name="T6" fmla="*/ 95 w 180"/>
                <a:gd name="T7" fmla="*/ 0 h 170"/>
                <a:gd name="T8" fmla="*/ 37 w 180"/>
                <a:gd name="T9" fmla="*/ 0 h 170"/>
                <a:gd name="T10" fmla="*/ 35 w 180"/>
                <a:gd name="T11" fmla="*/ 0 h 170"/>
                <a:gd name="T12" fmla="*/ 0 w 180"/>
                <a:gd name="T13" fmla="*/ 0 h 170"/>
                <a:gd name="T14" fmla="*/ 23 w 180"/>
                <a:gd name="T15" fmla="*/ 45 h 170"/>
                <a:gd name="T16" fmla="*/ 10 w 180"/>
                <a:gd name="T17" fmla="*/ 79 h 170"/>
                <a:gd name="T18" fmla="*/ 9 w 180"/>
                <a:gd name="T19" fmla="*/ 83 h 170"/>
                <a:gd name="T20" fmla="*/ 62 w 180"/>
                <a:gd name="T21" fmla="*/ 118 h 170"/>
                <a:gd name="T22" fmla="*/ 70 w 180"/>
                <a:gd name="T23" fmla="*/ 151 h 170"/>
                <a:gd name="T24" fmla="*/ 70 w 180"/>
                <a:gd name="T25" fmla="*/ 170 h 170"/>
                <a:gd name="T26" fmla="*/ 129 w 180"/>
                <a:gd name="T27" fmla="*/ 170 h 170"/>
                <a:gd name="T28" fmla="*/ 95 w 180"/>
                <a:gd name="T29" fmla="*/ 52 h 170"/>
                <a:gd name="T30" fmla="*/ 112 w 180"/>
                <a:gd name="T31" fmla="*/ 52 h 170"/>
                <a:gd name="T32" fmla="*/ 146 w 180"/>
                <a:gd name="T3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170">
                  <a:moveTo>
                    <a:pt x="146" y="170"/>
                  </a:moveTo>
                  <a:cubicBezTo>
                    <a:pt x="180" y="170"/>
                    <a:pt x="180" y="170"/>
                    <a:pt x="180" y="170"/>
                  </a:cubicBezTo>
                  <a:cubicBezTo>
                    <a:pt x="180" y="170"/>
                    <a:pt x="143" y="39"/>
                    <a:pt x="141" y="34"/>
                  </a:cubicBezTo>
                  <a:cubicBezTo>
                    <a:pt x="139" y="30"/>
                    <a:pt x="130" y="0"/>
                    <a:pt x="95" y="0"/>
                  </a:cubicBezTo>
                  <a:cubicBezTo>
                    <a:pt x="37" y="0"/>
                    <a:pt x="37" y="0"/>
                    <a:pt x="37" y="0"/>
                  </a:cubicBezTo>
                  <a:cubicBezTo>
                    <a:pt x="36" y="0"/>
                    <a:pt x="36" y="0"/>
                    <a:pt x="35" y="0"/>
                  </a:cubicBezTo>
                  <a:cubicBezTo>
                    <a:pt x="30" y="0"/>
                    <a:pt x="17" y="0"/>
                    <a:pt x="0" y="0"/>
                  </a:cubicBezTo>
                  <a:cubicBezTo>
                    <a:pt x="14" y="10"/>
                    <a:pt x="23" y="26"/>
                    <a:pt x="23" y="45"/>
                  </a:cubicBezTo>
                  <a:cubicBezTo>
                    <a:pt x="23" y="58"/>
                    <a:pt x="18" y="70"/>
                    <a:pt x="10" y="79"/>
                  </a:cubicBezTo>
                  <a:cubicBezTo>
                    <a:pt x="9" y="83"/>
                    <a:pt x="9" y="83"/>
                    <a:pt x="9" y="83"/>
                  </a:cubicBezTo>
                  <a:cubicBezTo>
                    <a:pt x="33" y="86"/>
                    <a:pt x="52" y="97"/>
                    <a:pt x="62" y="118"/>
                  </a:cubicBezTo>
                  <a:cubicBezTo>
                    <a:pt x="70" y="133"/>
                    <a:pt x="70" y="150"/>
                    <a:pt x="70" y="151"/>
                  </a:cubicBezTo>
                  <a:cubicBezTo>
                    <a:pt x="70" y="170"/>
                    <a:pt x="70" y="170"/>
                    <a:pt x="70" y="170"/>
                  </a:cubicBezTo>
                  <a:cubicBezTo>
                    <a:pt x="129" y="170"/>
                    <a:pt x="129" y="170"/>
                    <a:pt x="129" y="170"/>
                  </a:cubicBezTo>
                  <a:cubicBezTo>
                    <a:pt x="95" y="52"/>
                    <a:pt x="95" y="52"/>
                    <a:pt x="95" y="52"/>
                  </a:cubicBezTo>
                  <a:cubicBezTo>
                    <a:pt x="112" y="52"/>
                    <a:pt x="112" y="52"/>
                    <a:pt x="112" y="52"/>
                  </a:cubicBezTo>
                  <a:lnTo>
                    <a:pt x="146" y="17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403" name="Freeform 73"/>
            <p:cNvSpPr>
              <a:spLocks/>
            </p:cNvSpPr>
            <p:nvPr/>
          </p:nvSpPr>
          <p:spPr bwMode="auto">
            <a:xfrm>
              <a:off x="2197100" y="2649538"/>
              <a:ext cx="644525" cy="481013"/>
            </a:xfrm>
            <a:custGeom>
              <a:avLst/>
              <a:gdLst>
                <a:gd name="T0" fmla="*/ 171 w 171"/>
                <a:gd name="T1" fmla="*/ 128 h 128"/>
                <a:gd name="T2" fmla="*/ 171 w 171"/>
                <a:gd name="T3" fmla="*/ 51 h 128"/>
                <a:gd name="T4" fmla="*/ 120 w 171"/>
                <a:gd name="T5" fmla="*/ 0 h 128"/>
                <a:gd name="T6" fmla="*/ 90 w 171"/>
                <a:gd name="T7" fmla="*/ 0 h 128"/>
                <a:gd name="T8" fmla="*/ 86 w 171"/>
                <a:gd name="T9" fmla="*/ 0 h 128"/>
                <a:gd name="T10" fmla="*/ 81 w 171"/>
                <a:gd name="T11" fmla="*/ 0 h 128"/>
                <a:gd name="T12" fmla="*/ 52 w 171"/>
                <a:gd name="T13" fmla="*/ 0 h 128"/>
                <a:gd name="T14" fmla="*/ 0 w 171"/>
                <a:gd name="T15" fmla="*/ 51 h 128"/>
                <a:gd name="T16" fmla="*/ 0 w 171"/>
                <a:gd name="T17" fmla="*/ 128 h 128"/>
                <a:gd name="T18" fmla="*/ 27 w 171"/>
                <a:gd name="T19" fmla="*/ 128 h 128"/>
                <a:gd name="T20" fmla="*/ 27 w 171"/>
                <a:gd name="T21" fmla="*/ 51 h 128"/>
                <a:gd name="T22" fmla="*/ 43 w 171"/>
                <a:gd name="T23" fmla="*/ 51 h 128"/>
                <a:gd name="T24" fmla="*/ 43 w 171"/>
                <a:gd name="T25" fmla="*/ 128 h 128"/>
                <a:gd name="T26" fmla="*/ 128 w 171"/>
                <a:gd name="T27" fmla="*/ 128 h 128"/>
                <a:gd name="T28" fmla="*/ 128 w 171"/>
                <a:gd name="T29" fmla="*/ 51 h 128"/>
                <a:gd name="T30" fmla="*/ 145 w 171"/>
                <a:gd name="T31" fmla="*/ 51 h 128"/>
                <a:gd name="T32" fmla="*/ 145 w 171"/>
                <a:gd name="T33" fmla="*/ 128 h 128"/>
                <a:gd name="T34" fmla="*/ 171 w 171"/>
                <a:gd name="T3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28">
                  <a:moveTo>
                    <a:pt x="171" y="128"/>
                  </a:moveTo>
                  <a:cubicBezTo>
                    <a:pt x="171" y="51"/>
                    <a:pt x="171" y="51"/>
                    <a:pt x="171" y="51"/>
                  </a:cubicBezTo>
                  <a:cubicBezTo>
                    <a:pt x="171" y="51"/>
                    <a:pt x="171" y="0"/>
                    <a:pt x="120" y="0"/>
                  </a:cubicBezTo>
                  <a:cubicBezTo>
                    <a:pt x="111" y="0"/>
                    <a:pt x="100" y="0"/>
                    <a:pt x="90" y="0"/>
                  </a:cubicBezTo>
                  <a:cubicBezTo>
                    <a:pt x="89" y="0"/>
                    <a:pt x="87" y="0"/>
                    <a:pt x="86" y="0"/>
                  </a:cubicBezTo>
                  <a:cubicBezTo>
                    <a:pt x="84" y="0"/>
                    <a:pt x="83" y="0"/>
                    <a:pt x="81" y="0"/>
                  </a:cubicBezTo>
                  <a:cubicBezTo>
                    <a:pt x="65" y="0"/>
                    <a:pt x="52" y="0"/>
                    <a:pt x="52" y="0"/>
                  </a:cubicBezTo>
                  <a:cubicBezTo>
                    <a:pt x="52" y="0"/>
                    <a:pt x="0" y="0"/>
                    <a:pt x="0" y="51"/>
                  </a:cubicBezTo>
                  <a:cubicBezTo>
                    <a:pt x="0" y="77"/>
                    <a:pt x="0" y="128"/>
                    <a:pt x="0" y="128"/>
                  </a:cubicBezTo>
                  <a:cubicBezTo>
                    <a:pt x="27" y="128"/>
                    <a:pt x="27" y="128"/>
                    <a:pt x="27" y="128"/>
                  </a:cubicBezTo>
                  <a:cubicBezTo>
                    <a:pt x="27" y="51"/>
                    <a:pt x="27" y="51"/>
                    <a:pt x="27" y="51"/>
                  </a:cubicBezTo>
                  <a:cubicBezTo>
                    <a:pt x="43" y="51"/>
                    <a:pt x="43" y="51"/>
                    <a:pt x="43" y="51"/>
                  </a:cubicBezTo>
                  <a:cubicBezTo>
                    <a:pt x="43" y="128"/>
                    <a:pt x="43" y="128"/>
                    <a:pt x="43" y="128"/>
                  </a:cubicBezTo>
                  <a:cubicBezTo>
                    <a:pt x="128" y="128"/>
                    <a:pt x="128" y="128"/>
                    <a:pt x="128" y="128"/>
                  </a:cubicBezTo>
                  <a:cubicBezTo>
                    <a:pt x="128" y="51"/>
                    <a:pt x="128" y="51"/>
                    <a:pt x="128" y="51"/>
                  </a:cubicBezTo>
                  <a:cubicBezTo>
                    <a:pt x="145" y="51"/>
                    <a:pt x="145" y="51"/>
                    <a:pt x="145" y="51"/>
                  </a:cubicBezTo>
                  <a:cubicBezTo>
                    <a:pt x="145" y="128"/>
                    <a:pt x="145" y="128"/>
                    <a:pt x="145" y="128"/>
                  </a:cubicBezTo>
                  <a:lnTo>
                    <a:pt x="171" y="128"/>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404" name="Freeform 74"/>
            <p:cNvSpPr>
              <a:spLocks/>
            </p:cNvSpPr>
            <p:nvPr/>
          </p:nvSpPr>
          <p:spPr bwMode="auto">
            <a:xfrm>
              <a:off x="2373313" y="2298700"/>
              <a:ext cx="290513" cy="285750"/>
            </a:xfrm>
            <a:custGeom>
              <a:avLst/>
              <a:gdLst>
                <a:gd name="T0" fmla="*/ 1 w 77"/>
                <a:gd name="T1" fmla="*/ 42 h 76"/>
                <a:gd name="T2" fmla="*/ 1 w 77"/>
                <a:gd name="T3" fmla="*/ 44 h 76"/>
                <a:gd name="T4" fmla="*/ 1 w 77"/>
                <a:gd name="T5" fmla="*/ 45 h 76"/>
                <a:gd name="T6" fmla="*/ 2 w 77"/>
                <a:gd name="T7" fmla="*/ 47 h 76"/>
                <a:gd name="T8" fmla="*/ 2 w 77"/>
                <a:gd name="T9" fmla="*/ 49 h 76"/>
                <a:gd name="T10" fmla="*/ 3 w 77"/>
                <a:gd name="T11" fmla="*/ 51 h 76"/>
                <a:gd name="T12" fmla="*/ 3 w 77"/>
                <a:gd name="T13" fmla="*/ 53 h 76"/>
                <a:gd name="T14" fmla="*/ 4 w 77"/>
                <a:gd name="T15" fmla="*/ 54 h 76"/>
                <a:gd name="T16" fmla="*/ 5 w 77"/>
                <a:gd name="T17" fmla="*/ 55 h 76"/>
                <a:gd name="T18" fmla="*/ 6 w 77"/>
                <a:gd name="T19" fmla="*/ 57 h 76"/>
                <a:gd name="T20" fmla="*/ 7 w 77"/>
                <a:gd name="T21" fmla="*/ 59 h 76"/>
                <a:gd name="T22" fmla="*/ 7 w 77"/>
                <a:gd name="T23" fmla="*/ 60 h 76"/>
                <a:gd name="T24" fmla="*/ 8 w 77"/>
                <a:gd name="T25" fmla="*/ 62 h 76"/>
                <a:gd name="T26" fmla="*/ 10 w 77"/>
                <a:gd name="T27" fmla="*/ 63 h 76"/>
                <a:gd name="T28" fmla="*/ 11 w 77"/>
                <a:gd name="T29" fmla="*/ 64 h 76"/>
                <a:gd name="T30" fmla="*/ 17 w 77"/>
                <a:gd name="T31" fmla="*/ 70 h 76"/>
                <a:gd name="T32" fmla="*/ 18 w 77"/>
                <a:gd name="T33" fmla="*/ 71 h 76"/>
                <a:gd name="T34" fmla="*/ 20 w 77"/>
                <a:gd name="T35" fmla="*/ 72 h 76"/>
                <a:gd name="T36" fmla="*/ 22 w 77"/>
                <a:gd name="T37" fmla="*/ 72 h 76"/>
                <a:gd name="T38" fmla="*/ 24 w 77"/>
                <a:gd name="T39" fmla="*/ 73 h 76"/>
                <a:gd name="T40" fmla="*/ 25 w 77"/>
                <a:gd name="T41" fmla="*/ 73 h 76"/>
                <a:gd name="T42" fmla="*/ 26 w 77"/>
                <a:gd name="T43" fmla="*/ 74 h 76"/>
                <a:gd name="T44" fmla="*/ 28 w 77"/>
                <a:gd name="T45" fmla="*/ 75 h 76"/>
                <a:gd name="T46" fmla="*/ 30 w 77"/>
                <a:gd name="T47" fmla="*/ 75 h 76"/>
                <a:gd name="T48" fmla="*/ 32 w 77"/>
                <a:gd name="T49" fmla="*/ 75 h 76"/>
                <a:gd name="T50" fmla="*/ 34 w 77"/>
                <a:gd name="T51" fmla="*/ 76 h 76"/>
                <a:gd name="T52" fmla="*/ 35 w 77"/>
                <a:gd name="T53" fmla="*/ 76 h 76"/>
                <a:gd name="T54" fmla="*/ 44 w 77"/>
                <a:gd name="T55" fmla="*/ 76 h 76"/>
                <a:gd name="T56" fmla="*/ 45 w 77"/>
                <a:gd name="T57" fmla="*/ 75 h 76"/>
                <a:gd name="T58" fmla="*/ 47 w 77"/>
                <a:gd name="T59" fmla="*/ 75 h 76"/>
                <a:gd name="T60" fmla="*/ 49 w 77"/>
                <a:gd name="T61" fmla="*/ 75 h 76"/>
                <a:gd name="T62" fmla="*/ 51 w 77"/>
                <a:gd name="T63" fmla="*/ 74 h 76"/>
                <a:gd name="T64" fmla="*/ 52 w 77"/>
                <a:gd name="T65" fmla="*/ 73 h 76"/>
                <a:gd name="T66" fmla="*/ 54 w 77"/>
                <a:gd name="T67" fmla="*/ 73 h 76"/>
                <a:gd name="T68" fmla="*/ 56 w 77"/>
                <a:gd name="T69" fmla="*/ 72 h 76"/>
                <a:gd name="T70" fmla="*/ 57 w 77"/>
                <a:gd name="T71" fmla="*/ 72 h 76"/>
                <a:gd name="T72" fmla="*/ 59 w 77"/>
                <a:gd name="T73" fmla="*/ 71 h 76"/>
                <a:gd name="T74" fmla="*/ 61 w 77"/>
                <a:gd name="T75" fmla="*/ 70 h 76"/>
                <a:gd name="T76" fmla="*/ 67 w 77"/>
                <a:gd name="T77" fmla="*/ 64 h 76"/>
                <a:gd name="T78" fmla="*/ 68 w 77"/>
                <a:gd name="T79" fmla="*/ 63 h 76"/>
                <a:gd name="T80" fmla="*/ 69 w 77"/>
                <a:gd name="T81" fmla="*/ 62 h 76"/>
                <a:gd name="T82" fmla="*/ 70 w 77"/>
                <a:gd name="T83" fmla="*/ 60 h 76"/>
                <a:gd name="T84" fmla="*/ 70 w 77"/>
                <a:gd name="T85" fmla="*/ 59 h 76"/>
                <a:gd name="T86" fmla="*/ 71 w 77"/>
                <a:gd name="T87" fmla="*/ 57 h 76"/>
                <a:gd name="T88" fmla="*/ 72 w 77"/>
                <a:gd name="T89" fmla="*/ 55 h 76"/>
                <a:gd name="T90" fmla="*/ 73 w 77"/>
                <a:gd name="T91" fmla="*/ 54 h 76"/>
                <a:gd name="T92" fmla="*/ 74 w 77"/>
                <a:gd name="T93" fmla="*/ 53 h 76"/>
                <a:gd name="T94" fmla="*/ 75 w 77"/>
                <a:gd name="T95" fmla="*/ 51 h 76"/>
                <a:gd name="T96" fmla="*/ 75 w 77"/>
                <a:gd name="T97" fmla="*/ 49 h 76"/>
                <a:gd name="T98" fmla="*/ 76 w 77"/>
                <a:gd name="T99" fmla="*/ 47 h 76"/>
                <a:gd name="T100" fmla="*/ 76 w 77"/>
                <a:gd name="T101" fmla="*/ 45 h 76"/>
                <a:gd name="T102" fmla="*/ 77 w 77"/>
                <a:gd name="T103" fmla="*/ 44 h 76"/>
                <a:gd name="T104" fmla="*/ 77 w 77"/>
                <a:gd name="T105" fmla="*/ 42 h 76"/>
                <a:gd name="T106" fmla="*/ 77 w 77"/>
                <a:gd name="T107" fmla="*/ 40 h 76"/>
                <a:gd name="T108" fmla="*/ 39 w 77"/>
                <a:gd name="T109" fmla="*/ 0 h 76"/>
                <a:gd name="T110" fmla="*/ 0 w 77"/>
                <a:gd name="T111" fmla="*/ 4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76">
                  <a:moveTo>
                    <a:pt x="0" y="41"/>
                  </a:moveTo>
                  <a:cubicBezTo>
                    <a:pt x="0" y="41"/>
                    <a:pt x="0" y="41"/>
                    <a:pt x="1" y="42"/>
                  </a:cubicBezTo>
                  <a:cubicBezTo>
                    <a:pt x="1" y="43"/>
                    <a:pt x="1" y="43"/>
                    <a:pt x="1" y="43"/>
                  </a:cubicBezTo>
                  <a:cubicBezTo>
                    <a:pt x="1" y="44"/>
                    <a:pt x="1" y="44"/>
                    <a:pt x="1" y="44"/>
                  </a:cubicBezTo>
                  <a:cubicBezTo>
                    <a:pt x="1" y="45"/>
                    <a:pt x="1" y="45"/>
                    <a:pt x="1" y="45"/>
                  </a:cubicBezTo>
                  <a:cubicBezTo>
                    <a:pt x="1" y="45"/>
                    <a:pt x="1" y="45"/>
                    <a:pt x="1" y="45"/>
                  </a:cubicBezTo>
                  <a:cubicBezTo>
                    <a:pt x="1" y="46"/>
                    <a:pt x="1" y="46"/>
                    <a:pt x="1" y="46"/>
                  </a:cubicBezTo>
                  <a:cubicBezTo>
                    <a:pt x="1" y="46"/>
                    <a:pt x="1" y="47"/>
                    <a:pt x="2" y="47"/>
                  </a:cubicBezTo>
                  <a:cubicBezTo>
                    <a:pt x="2" y="48"/>
                    <a:pt x="2" y="48"/>
                    <a:pt x="2" y="48"/>
                  </a:cubicBezTo>
                  <a:cubicBezTo>
                    <a:pt x="2" y="49"/>
                    <a:pt x="2" y="49"/>
                    <a:pt x="2" y="49"/>
                  </a:cubicBezTo>
                  <a:cubicBezTo>
                    <a:pt x="2" y="50"/>
                    <a:pt x="2" y="50"/>
                    <a:pt x="2" y="50"/>
                  </a:cubicBezTo>
                  <a:cubicBezTo>
                    <a:pt x="3" y="50"/>
                    <a:pt x="3" y="51"/>
                    <a:pt x="3" y="51"/>
                  </a:cubicBezTo>
                  <a:cubicBezTo>
                    <a:pt x="3" y="52"/>
                    <a:pt x="3" y="52"/>
                    <a:pt x="3" y="52"/>
                  </a:cubicBezTo>
                  <a:cubicBezTo>
                    <a:pt x="3" y="52"/>
                    <a:pt x="3" y="52"/>
                    <a:pt x="3" y="53"/>
                  </a:cubicBezTo>
                  <a:cubicBezTo>
                    <a:pt x="4" y="53"/>
                    <a:pt x="4" y="53"/>
                    <a:pt x="4" y="54"/>
                  </a:cubicBezTo>
                  <a:cubicBezTo>
                    <a:pt x="4" y="54"/>
                    <a:pt x="4" y="54"/>
                    <a:pt x="4" y="54"/>
                  </a:cubicBezTo>
                  <a:cubicBezTo>
                    <a:pt x="4" y="54"/>
                    <a:pt x="5" y="54"/>
                    <a:pt x="5" y="55"/>
                  </a:cubicBezTo>
                  <a:cubicBezTo>
                    <a:pt x="5" y="55"/>
                    <a:pt x="5" y="55"/>
                    <a:pt x="5" y="55"/>
                  </a:cubicBezTo>
                  <a:cubicBezTo>
                    <a:pt x="5" y="56"/>
                    <a:pt x="5" y="56"/>
                    <a:pt x="6" y="56"/>
                  </a:cubicBezTo>
                  <a:cubicBezTo>
                    <a:pt x="6" y="57"/>
                    <a:pt x="6" y="57"/>
                    <a:pt x="6" y="57"/>
                  </a:cubicBezTo>
                  <a:cubicBezTo>
                    <a:pt x="6" y="57"/>
                    <a:pt x="6" y="58"/>
                    <a:pt x="7" y="58"/>
                  </a:cubicBezTo>
                  <a:cubicBezTo>
                    <a:pt x="7" y="59"/>
                    <a:pt x="7" y="59"/>
                    <a:pt x="7" y="59"/>
                  </a:cubicBezTo>
                  <a:cubicBezTo>
                    <a:pt x="7" y="59"/>
                    <a:pt x="7" y="59"/>
                    <a:pt x="7" y="60"/>
                  </a:cubicBezTo>
                  <a:cubicBezTo>
                    <a:pt x="7" y="60"/>
                    <a:pt x="7" y="60"/>
                    <a:pt x="7" y="60"/>
                  </a:cubicBezTo>
                  <a:cubicBezTo>
                    <a:pt x="7" y="61"/>
                    <a:pt x="8" y="61"/>
                    <a:pt x="8" y="61"/>
                  </a:cubicBezTo>
                  <a:cubicBezTo>
                    <a:pt x="8" y="62"/>
                    <a:pt x="8" y="62"/>
                    <a:pt x="8" y="62"/>
                  </a:cubicBezTo>
                  <a:cubicBezTo>
                    <a:pt x="9" y="62"/>
                    <a:pt x="9" y="63"/>
                    <a:pt x="9" y="63"/>
                  </a:cubicBezTo>
                  <a:cubicBezTo>
                    <a:pt x="9" y="63"/>
                    <a:pt x="9" y="63"/>
                    <a:pt x="10" y="63"/>
                  </a:cubicBezTo>
                  <a:cubicBezTo>
                    <a:pt x="10" y="63"/>
                    <a:pt x="10" y="63"/>
                    <a:pt x="10" y="63"/>
                  </a:cubicBezTo>
                  <a:cubicBezTo>
                    <a:pt x="11" y="63"/>
                    <a:pt x="11" y="64"/>
                    <a:pt x="11" y="64"/>
                  </a:cubicBezTo>
                  <a:cubicBezTo>
                    <a:pt x="13" y="66"/>
                    <a:pt x="15" y="68"/>
                    <a:pt x="17" y="70"/>
                  </a:cubicBezTo>
                  <a:cubicBezTo>
                    <a:pt x="17" y="70"/>
                    <a:pt x="17" y="70"/>
                    <a:pt x="17" y="70"/>
                  </a:cubicBezTo>
                  <a:cubicBezTo>
                    <a:pt x="17" y="70"/>
                    <a:pt x="18" y="70"/>
                    <a:pt x="18" y="71"/>
                  </a:cubicBezTo>
                  <a:cubicBezTo>
                    <a:pt x="18" y="71"/>
                    <a:pt x="18" y="71"/>
                    <a:pt x="18" y="71"/>
                  </a:cubicBezTo>
                  <a:cubicBezTo>
                    <a:pt x="19" y="71"/>
                    <a:pt x="19" y="71"/>
                    <a:pt x="20" y="72"/>
                  </a:cubicBezTo>
                  <a:cubicBezTo>
                    <a:pt x="20" y="72"/>
                    <a:pt x="20" y="72"/>
                    <a:pt x="20" y="72"/>
                  </a:cubicBezTo>
                  <a:cubicBezTo>
                    <a:pt x="21" y="72"/>
                    <a:pt x="21" y="72"/>
                    <a:pt x="22" y="72"/>
                  </a:cubicBezTo>
                  <a:cubicBezTo>
                    <a:pt x="22" y="72"/>
                    <a:pt x="22" y="72"/>
                    <a:pt x="22" y="72"/>
                  </a:cubicBezTo>
                  <a:cubicBezTo>
                    <a:pt x="23" y="72"/>
                    <a:pt x="23" y="72"/>
                    <a:pt x="23" y="72"/>
                  </a:cubicBezTo>
                  <a:cubicBezTo>
                    <a:pt x="23" y="72"/>
                    <a:pt x="23" y="73"/>
                    <a:pt x="24" y="73"/>
                  </a:cubicBezTo>
                  <a:cubicBezTo>
                    <a:pt x="25" y="73"/>
                    <a:pt x="25" y="73"/>
                    <a:pt x="25" y="73"/>
                  </a:cubicBezTo>
                  <a:cubicBezTo>
                    <a:pt x="25" y="73"/>
                    <a:pt x="25" y="73"/>
                    <a:pt x="25" y="73"/>
                  </a:cubicBezTo>
                  <a:cubicBezTo>
                    <a:pt x="25" y="73"/>
                    <a:pt x="25" y="74"/>
                    <a:pt x="26" y="74"/>
                  </a:cubicBezTo>
                  <a:cubicBezTo>
                    <a:pt x="26" y="74"/>
                    <a:pt x="26" y="74"/>
                    <a:pt x="26" y="74"/>
                  </a:cubicBezTo>
                  <a:cubicBezTo>
                    <a:pt x="27" y="74"/>
                    <a:pt x="27" y="74"/>
                    <a:pt x="28" y="74"/>
                  </a:cubicBezTo>
                  <a:cubicBezTo>
                    <a:pt x="28" y="75"/>
                    <a:pt x="28" y="75"/>
                    <a:pt x="28" y="75"/>
                  </a:cubicBezTo>
                  <a:cubicBezTo>
                    <a:pt x="29" y="75"/>
                    <a:pt x="29" y="75"/>
                    <a:pt x="30" y="75"/>
                  </a:cubicBezTo>
                  <a:cubicBezTo>
                    <a:pt x="30" y="75"/>
                    <a:pt x="30" y="75"/>
                    <a:pt x="30" y="75"/>
                  </a:cubicBezTo>
                  <a:cubicBezTo>
                    <a:pt x="31" y="75"/>
                    <a:pt x="31" y="75"/>
                    <a:pt x="32" y="75"/>
                  </a:cubicBezTo>
                  <a:cubicBezTo>
                    <a:pt x="32" y="75"/>
                    <a:pt x="32" y="75"/>
                    <a:pt x="32" y="75"/>
                  </a:cubicBezTo>
                  <a:cubicBezTo>
                    <a:pt x="33" y="76"/>
                    <a:pt x="33" y="76"/>
                    <a:pt x="34" y="76"/>
                  </a:cubicBezTo>
                  <a:cubicBezTo>
                    <a:pt x="34" y="76"/>
                    <a:pt x="34" y="76"/>
                    <a:pt x="34" y="76"/>
                  </a:cubicBezTo>
                  <a:cubicBezTo>
                    <a:pt x="34" y="76"/>
                    <a:pt x="34" y="76"/>
                    <a:pt x="35" y="76"/>
                  </a:cubicBezTo>
                  <a:cubicBezTo>
                    <a:pt x="35" y="76"/>
                    <a:pt x="35" y="76"/>
                    <a:pt x="35" y="76"/>
                  </a:cubicBezTo>
                  <a:cubicBezTo>
                    <a:pt x="43" y="76"/>
                    <a:pt x="43" y="76"/>
                    <a:pt x="43" y="76"/>
                  </a:cubicBezTo>
                  <a:cubicBezTo>
                    <a:pt x="43" y="76"/>
                    <a:pt x="43" y="76"/>
                    <a:pt x="44" y="76"/>
                  </a:cubicBezTo>
                  <a:cubicBezTo>
                    <a:pt x="44" y="76"/>
                    <a:pt x="44" y="76"/>
                    <a:pt x="44" y="76"/>
                  </a:cubicBezTo>
                  <a:cubicBezTo>
                    <a:pt x="44" y="76"/>
                    <a:pt x="45" y="76"/>
                    <a:pt x="45" y="75"/>
                  </a:cubicBezTo>
                  <a:cubicBezTo>
                    <a:pt x="46" y="75"/>
                    <a:pt x="46" y="75"/>
                    <a:pt x="46" y="75"/>
                  </a:cubicBezTo>
                  <a:cubicBezTo>
                    <a:pt x="47" y="75"/>
                    <a:pt x="47" y="75"/>
                    <a:pt x="47" y="75"/>
                  </a:cubicBezTo>
                  <a:cubicBezTo>
                    <a:pt x="48" y="75"/>
                    <a:pt x="48" y="75"/>
                    <a:pt x="48" y="75"/>
                  </a:cubicBezTo>
                  <a:cubicBezTo>
                    <a:pt x="49" y="75"/>
                    <a:pt x="49" y="75"/>
                    <a:pt x="49" y="75"/>
                  </a:cubicBezTo>
                  <a:cubicBezTo>
                    <a:pt x="49" y="75"/>
                    <a:pt x="49" y="74"/>
                    <a:pt x="50" y="74"/>
                  </a:cubicBezTo>
                  <a:cubicBezTo>
                    <a:pt x="51" y="74"/>
                    <a:pt x="51" y="74"/>
                    <a:pt x="51" y="74"/>
                  </a:cubicBezTo>
                  <a:cubicBezTo>
                    <a:pt x="51" y="74"/>
                    <a:pt x="51" y="74"/>
                    <a:pt x="52" y="74"/>
                  </a:cubicBezTo>
                  <a:cubicBezTo>
                    <a:pt x="52" y="73"/>
                    <a:pt x="52" y="73"/>
                    <a:pt x="52" y="73"/>
                  </a:cubicBezTo>
                  <a:cubicBezTo>
                    <a:pt x="52" y="73"/>
                    <a:pt x="52" y="73"/>
                    <a:pt x="52" y="73"/>
                  </a:cubicBezTo>
                  <a:cubicBezTo>
                    <a:pt x="53" y="73"/>
                    <a:pt x="53" y="73"/>
                    <a:pt x="54" y="73"/>
                  </a:cubicBezTo>
                  <a:cubicBezTo>
                    <a:pt x="54" y="72"/>
                    <a:pt x="54" y="72"/>
                    <a:pt x="54" y="72"/>
                  </a:cubicBezTo>
                  <a:cubicBezTo>
                    <a:pt x="55" y="72"/>
                    <a:pt x="55" y="72"/>
                    <a:pt x="56" y="72"/>
                  </a:cubicBezTo>
                  <a:cubicBezTo>
                    <a:pt x="56" y="72"/>
                    <a:pt x="56" y="72"/>
                    <a:pt x="56" y="72"/>
                  </a:cubicBezTo>
                  <a:cubicBezTo>
                    <a:pt x="56" y="72"/>
                    <a:pt x="57" y="72"/>
                    <a:pt x="57" y="72"/>
                  </a:cubicBezTo>
                  <a:cubicBezTo>
                    <a:pt x="58" y="72"/>
                    <a:pt x="58" y="72"/>
                    <a:pt x="58" y="72"/>
                  </a:cubicBezTo>
                  <a:cubicBezTo>
                    <a:pt x="58" y="71"/>
                    <a:pt x="59" y="71"/>
                    <a:pt x="59" y="71"/>
                  </a:cubicBezTo>
                  <a:cubicBezTo>
                    <a:pt x="59" y="71"/>
                    <a:pt x="59" y="71"/>
                    <a:pt x="59" y="71"/>
                  </a:cubicBezTo>
                  <a:cubicBezTo>
                    <a:pt x="60" y="70"/>
                    <a:pt x="60" y="70"/>
                    <a:pt x="61" y="70"/>
                  </a:cubicBezTo>
                  <a:cubicBezTo>
                    <a:pt x="61" y="70"/>
                    <a:pt x="61" y="70"/>
                    <a:pt x="61" y="70"/>
                  </a:cubicBezTo>
                  <a:cubicBezTo>
                    <a:pt x="62" y="68"/>
                    <a:pt x="65" y="66"/>
                    <a:pt x="67" y="64"/>
                  </a:cubicBezTo>
                  <a:cubicBezTo>
                    <a:pt x="67" y="63"/>
                    <a:pt x="67" y="63"/>
                    <a:pt x="67" y="63"/>
                  </a:cubicBezTo>
                  <a:cubicBezTo>
                    <a:pt x="67" y="63"/>
                    <a:pt x="68" y="63"/>
                    <a:pt x="68" y="63"/>
                  </a:cubicBezTo>
                  <a:cubicBezTo>
                    <a:pt x="68" y="63"/>
                    <a:pt x="68" y="63"/>
                    <a:pt x="68" y="63"/>
                  </a:cubicBezTo>
                  <a:cubicBezTo>
                    <a:pt x="69" y="63"/>
                    <a:pt x="69" y="62"/>
                    <a:pt x="69" y="62"/>
                  </a:cubicBezTo>
                  <a:cubicBezTo>
                    <a:pt x="69" y="62"/>
                    <a:pt x="69" y="62"/>
                    <a:pt x="70" y="61"/>
                  </a:cubicBezTo>
                  <a:cubicBezTo>
                    <a:pt x="70" y="61"/>
                    <a:pt x="70" y="61"/>
                    <a:pt x="70" y="60"/>
                  </a:cubicBezTo>
                  <a:cubicBezTo>
                    <a:pt x="70" y="60"/>
                    <a:pt x="70" y="60"/>
                    <a:pt x="70" y="60"/>
                  </a:cubicBezTo>
                  <a:cubicBezTo>
                    <a:pt x="70" y="59"/>
                    <a:pt x="70" y="59"/>
                    <a:pt x="70" y="59"/>
                  </a:cubicBezTo>
                  <a:cubicBezTo>
                    <a:pt x="71" y="59"/>
                    <a:pt x="71" y="58"/>
                    <a:pt x="71" y="58"/>
                  </a:cubicBezTo>
                  <a:cubicBezTo>
                    <a:pt x="71" y="57"/>
                    <a:pt x="71" y="57"/>
                    <a:pt x="71" y="57"/>
                  </a:cubicBezTo>
                  <a:cubicBezTo>
                    <a:pt x="72" y="57"/>
                    <a:pt x="72" y="57"/>
                    <a:pt x="72" y="56"/>
                  </a:cubicBezTo>
                  <a:cubicBezTo>
                    <a:pt x="72" y="56"/>
                    <a:pt x="72" y="56"/>
                    <a:pt x="72" y="55"/>
                  </a:cubicBezTo>
                  <a:cubicBezTo>
                    <a:pt x="73" y="55"/>
                    <a:pt x="73" y="55"/>
                    <a:pt x="73" y="55"/>
                  </a:cubicBezTo>
                  <a:cubicBezTo>
                    <a:pt x="73" y="54"/>
                    <a:pt x="73" y="54"/>
                    <a:pt x="73" y="54"/>
                  </a:cubicBezTo>
                  <a:cubicBezTo>
                    <a:pt x="73" y="54"/>
                    <a:pt x="73" y="54"/>
                    <a:pt x="74" y="54"/>
                  </a:cubicBezTo>
                  <a:cubicBezTo>
                    <a:pt x="74" y="53"/>
                    <a:pt x="74" y="53"/>
                    <a:pt x="74" y="53"/>
                  </a:cubicBezTo>
                  <a:cubicBezTo>
                    <a:pt x="74" y="52"/>
                    <a:pt x="74" y="52"/>
                    <a:pt x="74" y="52"/>
                  </a:cubicBezTo>
                  <a:cubicBezTo>
                    <a:pt x="75" y="52"/>
                    <a:pt x="75" y="51"/>
                    <a:pt x="75" y="51"/>
                  </a:cubicBezTo>
                  <a:cubicBezTo>
                    <a:pt x="75" y="50"/>
                    <a:pt x="75" y="50"/>
                    <a:pt x="75" y="50"/>
                  </a:cubicBezTo>
                  <a:cubicBezTo>
                    <a:pt x="75" y="49"/>
                    <a:pt x="75" y="49"/>
                    <a:pt x="75" y="49"/>
                  </a:cubicBezTo>
                  <a:cubicBezTo>
                    <a:pt x="76" y="48"/>
                    <a:pt x="76" y="48"/>
                    <a:pt x="76" y="48"/>
                  </a:cubicBezTo>
                  <a:cubicBezTo>
                    <a:pt x="76" y="47"/>
                    <a:pt x="76" y="47"/>
                    <a:pt x="76" y="47"/>
                  </a:cubicBezTo>
                  <a:cubicBezTo>
                    <a:pt x="76" y="46"/>
                    <a:pt x="76" y="46"/>
                    <a:pt x="76" y="46"/>
                  </a:cubicBezTo>
                  <a:cubicBezTo>
                    <a:pt x="76" y="45"/>
                    <a:pt x="76" y="45"/>
                    <a:pt x="76" y="45"/>
                  </a:cubicBezTo>
                  <a:cubicBezTo>
                    <a:pt x="76" y="45"/>
                    <a:pt x="76" y="45"/>
                    <a:pt x="77" y="45"/>
                  </a:cubicBezTo>
                  <a:cubicBezTo>
                    <a:pt x="77" y="44"/>
                    <a:pt x="77" y="44"/>
                    <a:pt x="77" y="44"/>
                  </a:cubicBezTo>
                  <a:cubicBezTo>
                    <a:pt x="77" y="43"/>
                    <a:pt x="77" y="43"/>
                    <a:pt x="77" y="43"/>
                  </a:cubicBezTo>
                  <a:cubicBezTo>
                    <a:pt x="77" y="42"/>
                    <a:pt x="77" y="42"/>
                    <a:pt x="77" y="42"/>
                  </a:cubicBezTo>
                  <a:cubicBezTo>
                    <a:pt x="77" y="41"/>
                    <a:pt x="77" y="41"/>
                    <a:pt x="77" y="41"/>
                  </a:cubicBezTo>
                  <a:cubicBezTo>
                    <a:pt x="77" y="40"/>
                    <a:pt x="77" y="40"/>
                    <a:pt x="77" y="40"/>
                  </a:cubicBezTo>
                  <a:cubicBezTo>
                    <a:pt x="77" y="39"/>
                    <a:pt x="77" y="38"/>
                    <a:pt x="77" y="38"/>
                  </a:cubicBezTo>
                  <a:cubicBezTo>
                    <a:pt x="77" y="17"/>
                    <a:pt x="60" y="0"/>
                    <a:pt x="39" y="0"/>
                  </a:cubicBezTo>
                  <a:cubicBezTo>
                    <a:pt x="17" y="0"/>
                    <a:pt x="0" y="17"/>
                    <a:pt x="0" y="38"/>
                  </a:cubicBezTo>
                  <a:cubicBezTo>
                    <a:pt x="0" y="38"/>
                    <a:pt x="0" y="39"/>
                    <a:pt x="0" y="40"/>
                  </a:cubicBezTo>
                  <a:cubicBezTo>
                    <a:pt x="0" y="40"/>
                    <a:pt x="0" y="40"/>
                    <a:pt x="0" y="41"/>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15410" name="TekstSylinder 15409"/>
          <p:cNvSpPr txBox="1"/>
          <p:nvPr/>
        </p:nvSpPr>
        <p:spPr>
          <a:xfrm>
            <a:off x="4845905" y="2083981"/>
            <a:ext cx="2687357" cy="297712"/>
          </a:xfrm>
          <a:prstGeom prst="rect">
            <a:avLst/>
          </a:prstGeom>
          <a:noFill/>
        </p:spPr>
        <p:txBody>
          <a:bodyPr wrap="none" lIns="0" tIns="0" rIns="0" bIns="0" rtlCol="0">
            <a:noAutofit/>
          </a:bodyPr>
          <a:lstStyle/>
          <a:p>
            <a:r>
              <a:rPr lang="nb-NO" sz="1600" b="0" dirty="0" smtClean="0">
                <a:solidFill>
                  <a:srgbClr val="333333"/>
                </a:solidFill>
                <a:latin typeface="+mn-lt"/>
              </a:rPr>
              <a:t>Aldersgruppen 18-29 år</a:t>
            </a:r>
          </a:p>
        </p:txBody>
      </p:sp>
      <p:sp>
        <p:nvSpPr>
          <p:cNvPr id="119" name="TekstSylinder 118"/>
          <p:cNvSpPr txBox="1"/>
          <p:nvPr/>
        </p:nvSpPr>
        <p:spPr>
          <a:xfrm>
            <a:off x="317500" y="2087525"/>
            <a:ext cx="2687357" cy="297712"/>
          </a:xfrm>
          <a:prstGeom prst="rect">
            <a:avLst/>
          </a:prstGeom>
          <a:noFill/>
        </p:spPr>
        <p:txBody>
          <a:bodyPr wrap="none" lIns="0" tIns="0" rIns="0" bIns="0" rtlCol="0">
            <a:noAutofit/>
          </a:bodyPr>
          <a:lstStyle/>
          <a:p>
            <a:r>
              <a:rPr lang="nb-NO" sz="1600" b="0" dirty="0" smtClean="0">
                <a:solidFill>
                  <a:srgbClr val="333333"/>
                </a:solidFill>
                <a:latin typeface="+mn-lt"/>
              </a:rPr>
              <a:t>Aldersgruppen 60+ år</a:t>
            </a:r>
          </a:p>
          <a:p>
            <a:r>
              <a:rPr lang="nb-NO" sz="1600" b="0" dirty="0" smtClean="0">
                <a:solidFill>
                  <a:srgbClr val="333333"/>
                </a:solidFill>
                <a:latin typeface="+mn-lt"/>
              </a:rPr>
              <a:t>Aldersgruppen 30-44 år</a:t>
            </a:r>
          </a:p>
        </p:txBody>
      </p:sp>
      <p:sp>
        <p:nvSpPr>
          <p:cNvPr id="120" name="TekstSylinder 119"/>
          <p:cNvSpPr txBox="1"/>
          <p:nvPr/>
        </p:nvSpPr>
        <p:spPr>
          <a:xfrm>
            <a:off x="272903" y="4216611"/>
            <a:ext cx="2687357" cy="297712"/>
          </a:xfrm>
          <a:prstGeom prst="rect">
            <a:avLst/>
          </a:prstGeom>
          <a:noFill/>
        </p:spPr>
        <p:txBody>
          <a:bodyPr wrap="none" lIns="0" tIns="0" rIns="0" bIns="0" rtlCol="0">
            <a:noAutofit/>
          </a:bodyPr>
          <a:lstStyle/>
          <a:p>
            <a:r>
              <a:rPr lang="nb-NO" sz="1600" b="0" dirty="0" smtClean="0">
                <a:solidFill>
                  <a:srgbClr val="333333"/>
                </a:solidFill>
                <a:latin typeface="+mn-lt"/>
              </a:rPr>
              <a:t>Tradisjonelle, familieorienterte</a:t>
            </a:r>
          </a:p>
        </p:txBody>
      </p:sp>
      <p:sp>
        <p:nvSpPr>
          <p:cNvPr id="121" name="TekstSylinder 120"/>
          <p:cNvSpPr txBox="1"/>
          <p:nvPr/>
        </p:nvSpPr>
        <p:spPr>
          <a:xfrm>
            <a:off x="4845905" y="4220155"/>
            <a:ext cx="2687357" cy="297712"/>
          </a:xfrm>
          <a:prstGeom prst="rect">
            <a:avLst/>
          </a:prstGeom>
          <a:noFill/>
        </p:spPr>
        <p:txBody>
          <a:bodyPr wrap="none" lIns="0" tIns="0" rIns="0" bIns="0" rtlCol="0">
            <a:noAutofit/>
          </a:bodyPr>
          <a:lstStyle/>
          <a:p>
            <a:r>
              <a:rPr lang="nb-NO" sz="1600" b="0" dirty="0" smtClean="0">
                <a:solidFill>
                  <a:srgbClr val="333333"/>
                </a:solidFill>
                <a:latin typeface="+mn-lt"/>
              </a:rPr>
              <a:t>Individorienterte</a:t>
            </a:r>
          </a:p>
        </p:txBody>
      </p:sp>
      <p:sp>
        <p:nvSpPr>
          <p:cNvPr id="122" name="TekstSylinder 121"/>
          <p:cNvSpPr txBox="1"/>
          <p:nvPr/>
        </p:nvSpPr>
        <p:spPr>
          <a:xfrm>
            <a:off x="272902" y="5073334"/>
            <a:ext cx="2687357" cy="297712"/>
          </a:xfrm>
          <a:prstGeom prst="rect">
            <a:avLst/>
          </a:prstGeom>
          <a:noFill/>
        </p:spPr>
        <p:txBody>
          <a:bodyPr wrap="none" lIns="0" tIns="0" rIns="0" bIns="0" rtlCol="0">
            <a:noAutofit/>
          </a:bodyPr>
          <a:lstStyle/>
          <a:p>
            <a:r>
              <a:rPr lang="nb-NO" sz="1600" b="0" dirty="0" smtClean="0">
                <a:solidFill>
                  <a:srgbClr val="333333"/>
                </a:solidFill>
                <a:latin typeface="+mn-lt"/>
              </a:rPr>
              <a:t>KrF-velgere</a:t>
            </a:r>
          </a:p>
        </p:txBody>
      </p:sp>
      <p:grpSp>
        <p:nvGrpSpPr>
          <p:cNvPr id="15417" name="Gruppe 15416"/>
          <p:cNvGrpSpPr/>
          <p:nvPr/>
        </p:nvGrpSpPr>
        <p:grpSpPr>
          <a:xfrm>
            <a:off x="4845905" y="4787179"/>
            <a:ext cx="360000" cy="360000"/>
            <a:chOff x="1270000" y="1273175"/>
            <a:chExt cx="2562225" cy="2562225"/>
          </a:xfrm>
        </p:grpSpPr>
        <p:sp>
          <p:nvSpPr>
            <p:cNvPr id="15414" name="Freeform 78"/>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415" name="Line 79"/>
            <p:cNvSpPr>
              <a:spLocks noChangeShapeType="1"/>
            </p:cNvSpPr>
            <p:nvPr/>
          </p:nvSpPr>
          <p:spPr bwMode="auto">
            <a:xfrm>
              <a:off x="2038350" y="2874963"/>
              <a:ext cx="0" cy="0"/>
            </a:xfrm>
            <a:prstGeom prst="line">
              <a:avLst/>
            </a:prstGeom>
            <a:noFill/>
            <a:ln w="11113" cap="flat">
              <a:noFill/>
              <a:prstDash val="solid"/>
              <a:miter lim="800000"/>
              <a:headEnd/>
              <a:tailEnd/>
            </a:ln>
            <a:extLst>
              <a:ext uri="{909E8E84-426E-40DD-AFC4-6F175D3DCCD1}">
                <a14:hiddenFill xmlns:a14="http://schemas.microsoft.com/office/drawing/2010/main">
                  <a:noFill/>
                </a14:hiddenFill>
              </a:ext>
              <a:ext uri="{91240B29-F687-4F45-9708-019B960494DF}">
                <a14:hiddenLine xmlns:a14="http://schemas.microsoft.com/office/drawing/2010/main" w="11113" cap="flat">
                  <a:solidFill>
                    <a:prstClr val="black"/>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416" name="Freeform 80"/>
            <p:cNvSpPr>
              <a:spLocks noEditPoints="1"/>
            </p:cNvSpPr>
            <p:nvPr/>
          </p:nvSpPr>
          <p:spPr bwMode="auto">
            <a:xfrm>
              <a:off x="1687513" y="1755775"/>
              <a:ext cx="1730375" cy="1571625"/>
            </a:xfrm>
            <a:custGeom>
              <a:avLst/>
              <a:gdLst>
                <a:gd name="T0" fmla="*/ 442 w 459"/>
                <a:gd name="T1" fmla="*/ 246 h 417"/>
                <a:gd name="T2" fmla="*/ 442 w 459"/>
                <a:gd name="T3" fmla="*/ 240 h 417"/>
                <a:gd name="T4" fmla="*/ 459 w 459"/>
                <a:gd name="T5" fmla="*/ 237 h 417"/>
                <a:gd name="T6" fmla="*/ 450 w 459"/>
                <a:gd name="T7" fmla="*/ 187 h 417"/>
                <a:gd name="T8" fmla="*/ 127 w 459"/>
                <a:gd name="T9" fmla="*/ 237 h 417"/>
                <a:gd name="T10" fmla="*/ 51 w 459"/>
                <a:gd name="T11" fmla="*/ 0 h 417"/>
                <a:gd name="T12" fmla="*/ 0 w 459"/>
                <a:gd name="T13" fmla="*/ 0 h 417"/>
                <a:gd name="T14" fmla="*/ 16 w 459"/>
                <a:gd name="T15" fmla="*/ 51 h 417"/>
                <a:gd name="T16" fmla="*/ 92 w 459"/>
                <a:gd name="T17" fmla="*/ 307 h 417"/>
                <a:gd name="T18" fmla="*/ 173 w 459"/>
                <a:gd name="T19" fmla="*/ 366 h 417"/>
                <a:gd name="T20" fmla="*/ 102 w 459"/>
                <a:gd name="T21" fmla="*/ 396 h 417"/>
                <a:gd name="T22" fmla="*/ 53 w 459"/>
                <a:gd name="T23" fmla="*/ 399 h 417"/>
                <a:gd name="T24" fmla="*/ 51 w 459"/>
                <a:gd name="T25" fmla="*/ 407 h 417"/>
                <a:gd name="T26" fmla="*/ 49 w 459"/>
                <a:gd name="T27" fmla="*/ 415 h 417"/>
                <a:gd name="T28" fmla="*/ 66 w 459"/>
                <a:gd name="T29" fmla="*/ 417 h 417"/>
                <a:gd name="T30" fmla="*/ 192 w 459"/>
                <a:gd name="T31" fmla="*/ 375 h 417"/>
                <a:gd name="T32" fmla="*/ 198 w 459"/>
                <a:gd name="T33" fmla="*/ 378 h 417"/>
                <a:gd name="T34" fmla="*/ 309 w 459"/>
                <a:gd name="T35" fmla="*/ 409 h 417"/>
                <a:gd name="T36" fmla="*/ 407 w 459"/>
                <a:gd name="T37" fmla="*/ 416 h 417"/>
                <a:gd name="T38" fmla="*/ 434 w 459"/>
                <a:gd name="T39" fmla="*/ 416 h 417"/>
                <a:gd name="T40" fmla="*/ 432 w 459"/>
                <a:gd name="T41" fmla="*/ 399 h 417"/>
                <a:gd name="T42" fmla="*/ 312 w 459"/>
                <a:gd name="T43" fmla="*/ 392 h 417"/>
                <a:gd name="T44" fmla="*/ 209 w 459"/>
                <a:gd name="T45" fmla="*/ 363 h 417"/>
                <a:gd name="T46" fmla="*/ 243 w 459"/>
                <a:gd name="T47" fmla="*/ 337 h 417"/>
                <a:gd name="T48" fmla="*/ 442 w 459"/>
                <a:gd name="T49" fmla="*/ 246 h 417"/>
                <a:gd name="T50" fmla="*/ 86 w 459"/>
                <a:gd name="T51" fmla="*/ 273 h 417"/>
                <a:gd name="T52" fmla="*/ 31 w 459"/>
                <a:gd name="T53" fmla="*/ 99 h 417"/>
                <a:gd name="T54" fmla="*/ 86 w 459"/>
                <a:gd name="T55" fmla="*/ 273 h 417"/>
                <a:gd name="T56" fmla="*/ 190 w 459"/>
                <a:gd name="T57" fmla="*/ 355 h 417"/>
                <a:gd name="T58" fmla="*/ 105 w 459"/>
                <a:gd name="T59" fmla="*/ 296 h 417"/>
                <a:gd name="T60" fmla="*/ 104 w 459"/>
                <a:gd name="T61" fmla="*/ 295 h 417"/>
                <a:gd name="T62" fmla="*/ 345 w 459"/>
                <a:gd name="T63" fmla="*/ 256 h 417"/>
                <a:gd name="T64" fmla="*/ 232 w 459"/>
                <a:gd name="T65" fmla="*/ 324 h 417"/>
                <a:gd name="T66" fmla="*/ 190 w 459"/>
                <a:gd name="T67" fmla="*/ 35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9" h="417">
                  <a:moveTo>
                    <a:pt x="442" y="246"/>
                  </a:moveTo>
                  <a:cubicBezTo>
                    <a:pt x="442" y="240"/>
                    <a:pt x="442" y="240"/>
                    <a:pt x="442" y="240"/>
                  </a:cubicBezTo>
                  <a:cubicBezTo>
                    <a:pt x="459" y="237"/>
                    <a:pt x="459" y="237"/>
                    <a:pt x="459" y="237"/>
                  </a:cubicBezTo>
                  <a:cubicBezTo>
                    <a:pt x="450" y="187"/>
                    <a:pt x="450" y="187"/>
                    <a:pt x="450" y="187"/>
                  </a:cubicBezTo>
                  <a:cubicBezTo>
                    <a:pt x="127" y="237"/>
                    <a:pt x="127" y="237"/>
                    <a:pt x="127" y="237"/>
                  </a:cubicBezTo>
                  <a:cubicBezTo>
                    <a:pt x="51" y="0"/>
                    <a:pt x="51" y="0"/>
                    <a:pt x="51" y="0"/>
                  </a:cubicBezTo>
                  <a:cubicBezTo>
                    <a:pt x="0" y="0"/>
                    <a:pt x="0" y="0"/>
                    <a:pt x="0" y="0"/>
                  </a:cubicBezTo>
                  <a:cubicBezTo>
                    <a:pt x="16" y="51"/>
                    <a:pt x="16" y="51"/>
                    <a:pt x="16" y="51"/>
                  </a:cubicBezTo>
                  <a:cubicBezTo>
                    <a:pt x="6" y="159"/>
                    <a:pt x="32" y="244"/>
                    <a:pt x="92" y="307"/>
                  </a:cubicBezTo>
                  <a:cubicBezTo>
                    <a:pt x="115" y="330"/>
                    <a:pt x="142" y="350"/>
                    <a:pt x="173" y="366"/>
                  </a:cubicBezTo>
                  <a:cubicBezTo>
                    <a:pt x="144" y="383"/>
                    <a:pt x="120" y="391"/>
                    <a:pt x="102" y="396"/>
                  </a:cubicBezTo>
                  <a:cubicBezTo>
                    <a:pt x="71" y="403"/>
                    <a:pt x="53" y="399"/>
                    <a:pt x="53" y="399"/>
                  </a:cubicBezTo>
                  <a:cubicBezTo>
                    <a:pt x="51" y="407"/>
                    <a:pt x="51" y="407"/>
                    <a:pt x="51" y="407"/>
                  </a:cubicBezTo>
                  <a:cubicBezTo>
                    <a:pt x="49" y="415"/>
                    <a:pt x="49" y="415"/>
                    <a:pt x="49" y="415"/>
                  </a:cubicBezTo>
                  <a:cubicBezTo>
                    <a:pt x="50" y="416"/>
                    <a:pt x="55" y="417"/>
                    <a:pt x="66" y="417"/>
                  </a:cubicBezTo>
                  <a:cubicBezTo>
                    <a:pt x="90" y="417"/>
                    <a:pt x="135" y="411"/>
                    <a:pt x="192" y="375"/>
                  </a:cubicBezTo>
                  <a:cubicBezTo>
                    <a:pt x="194" y="376"/>
                    <a:pt x="196" y="377"/>
                    <a:pt x="198" y="378"/>
                  </a:cubicBezTo>
                  <a:cubicBezTo>
                    <a:pt x="231" y="391"/>
                    <a:pt x="269" y="402"/>
                    <a:pt x="309" y="409"/>
                  </a:cubicBezTo>
                  <a:cubicBezTo>
                    <a:pt x="350" y="415"/>
                    <a:pt x="385" y="416"/>
                    <a:pt x="407" y="416"/>
                  </a:cubicBezTo>
                  <a:cubicBezTo>
                    <a:pt x="423" y="416"/>
                    <a:pt x="433" y="416"/>
                    <a:pt x="434" y="416"/>
                  </a:cubicBezTo>
                  <a:cubicBezTo>
                    <a:pt x="432" y="399"/>
                    <a:pt x="432" y="399"/>
                    <a:pt x="432" y="399"/>
                  </a:cubicBezTo>
                  <a:cubicBezTo>
                    <a:pt x="432" y="399"/>
                    <a:pt x="378" y="403"/>
                    <a:pt x="312" y="392"/>
                  </a:cubicBezTo>
                  <a:cubicBezTo>
                    <a:pt x="281" y="387"/>
                    <a:pt x="245" y="378"/>
                    <a:pt x="209" y="363"/>
                  </a:cubicBezTo>
                  <a:cubicBezTo>
                    <a:pt x="220" y="356"/>
                    <a:pt x="232" y="347"/>
                    <a:pt x="243" y="337"/>
                  </a:cubicBezTo>
                  <a:cubicBezTo>
                    <a:pt x="337" y="258"/>
                    <a:pt x="441" y="246"/>
                    <a:pt x="442" y="246"/>
                  </a:cubicBezTo>
                  <a:close/>
                  <a:moveTo>
                    <a:pt x="86" y="273"/>
                  </a:moveTo>
                  <a:cubicBezTo>
                    <a:pt x="50" y="227"/>
                    <a:pt x="32" y="169"/>
                    <a:pt x="31" y="99"/>
                  </a:cubicBezTo>
                  <a:lnTo>
                    <a:pt x="86" y="273"/>
                  </a:lnTo>
                  <a:close/>
                  <a:moveTo>
                    <a:pt x="190" y="355"/>
                  </a:moveTo>
                  <a:cubicBezTo>
                    <a:pt x="160" y="341"/>
                    <a:pt x="130" y="322"/>
                    <a:pt x="105" y="296"/>
                  </a:cubicBezTo>
                  <a:cubicBezTo>
                    <a:pt x="105" y="295"/>
                    <a:pt x="105" y="295"/>
                    <a:pt x="104" y="295"/>
                  </a:cubicBezTo>
                  <a:cubicBezTo>
                    <a:pt x="345" y="256"/>
                    <a:pt x="345" y="256"/>
                    <a:pt x="345" y="256"/>
                  </a:cubicBezTo>
                  <a:cubicBezTo>
                    <a:pt x="312" y="270"/>
                    <a:pt x="271" y="291"/>
                    <a:pt x="232" y="324"/>
                  </a:cubicBezTo>
                  <a:cubicBezTo>
                    <a:pt x="217" y="337"/>
                    <a:pt x="204" y="347"/>
                    <a:pt x="190" y="355"/>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130" name="TekstSylinder 129"/>
          <p:cNvSpPr txBox="1"/>
          <p:nvPr/>
        </p:nvSpPr>
        <p:spPr>
          <a:xfrm>
            <a:off x="4845905" y="5159032"/>
            <a:ext cx="2687357" cy="297712"/>
          </a:xfrm>
          <a:prstGeom prst="rect">
            <a:avLst/>
          </a:prstGeom>
          <a:noFill/>
        </p:spPr>
        <p:txBody>
          <a:bodyPr wrap="none" lIns="0" tIns="0" rIns="0" bIns="0" rtlCol="0">
            <a:noAutofit/>
          </a:bodyPr>
          <a:lstStyle/>
          <a:p>
            <a:r>
              <a:rPr lang="nb-NO" sz="1600" b="0" dirty="0" smtClean="0">
                <a:solidFill>
                  <a:srgbClr val="333333"/>
                </a:solidFill>
                <a:latin typeface="+mn-lt"/>
              </a:rPr>
              <a:t>Sofa-velgere</a:t>
            </a:r>
          </a:p>
        </p:txBody>
      </p:sp>
      <p:sp>
        <p:nvSpPr>
          <p:cNvPr id="131" name="TekstSylinder 130"/>
          <p:cNvSpPr txBox="1"/>
          <p:nvPr/>
        </p:nvSpPr>
        <p:spPr>
          <a:xfrm>
            <a:off x="289493" y="3354377"/>
            <a:ext cx="2687357" cy="297712"/>
          </a:xfrm>
          <a:prstGeom prst="rect">
            <a:avLst/>
          </a:prstGeom>
          <a:noFill/>
        </p:spPr>
        <p:txBody>
          <a:bodyPr wrap="none" lIns="0" tIns="0" rIns="0" bIns="0" rtlCol="0">
            <a:noAutofit/>
          </a:bodyPr>
          <a:lstStyle/>
          <a:p>
            <a:r>
              <a:rPr lang="nb-NO" sz="1600" b="0" dirty="0" smtClean="0">
                <a:solidFill>
                  <a:srgbClr val="333333"/>
                </a:solidFill>
                <a:latin typeface="+mn-lt"/>
              </a:rPr>
              <a:t>Lav husstandsinntekt</a:t>
            </a:r>
          </a:p>
        </p:txBody>
      </p:sp>
      <p:sp>
        <p:nvSpPr>
          <p:cNvPr id="132" name="TekstSylinder 131"/>
          <p:cNvSpPr txBox="1"/>
          <p:nvPr/>
        </p:nvSpPr>
        <p:spPr>
          <a:xfrm>
            <a:off x="4845905" y="3354377"/>
            <a:ext cx="2687357" cy="297712"/>
          </a:xfrm>
          <a:prstGeom prst="rect">
            <a:avLst/>
          </a:prstGeom>
          <a:noFill/>
        </p:spPr>
        <p:txBody>
          <a:bodyPr wrap="none" lIns="0" tIns="0" rIns="0" bIns="0" rtlCol="0">
            <a:noAutofit/>
          </a:bodyPr>
          <a:lstStyle/>
          <a:p>
            <a:r>
              <a:rPr lang="nb-NO" sz="1600" b="0" dirty="0" smtClean="0">
                <a:solidFill>
                  <a:srgbClr val="333333"/>
                </a:solidFill>
                <a:latin typeface="+mn-lt"/>
              </a:rPr>
              <a:t>Høy-medium husstandsinntekt</a:t>
            </a:r>
          </a:p>
        </p:txBody>
      </p:sp>
    </p:spTree>
    <p:extLst>
      <p:ext uri="{BB962C8B-B14F-4D97-AF65-F5344CB8AC3E}">
        <p14:creationId xmlns:p14="http://schemas.microsoft.com/office/powerpoint/2010/main" val="2552684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946" y="1"/>
            <a:ext cx="8718129" cy="1031838"/>
          </a:xfrm>
        </p:spPr>
        <p:txBody>
          <a:bodyPr/>
          <a:lstStyle/>
          <a:p>
            <a:r>
              <a:rPr lang="nb-NO" dirty="0" smtClean="0"/>
              <a:t>Hvor mange tror man har gjort frivillig arbeid?</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14</a:t>
            </a:fld>
            <a:endParaRPr lang="en-AU" dirty="0"/>
          </a:p>
        </p:txBody>
      </p:sp>
      <p:sp>
        <p:nvSpPr>
          <p:cNvPr id="17" name="TekstSylinder 16"/>
          <p:cNvSpPr txBox="1"/>
          <p:nvPr/>
        </p:nvSpPr>
        <p:spPr>
          <a:xfrm>
            <a:off x="277125" y="2624284"/>
            <a:ext cx="4030663" cy="299923"/>
          </a:xfrm>
          <a:prstGeom prst="rect">
            <a:avLst/>
          </a:prstGeom>
          <a:noFill/>
        </p:spPr>
        <p:txBody>
          <a:bodyPr wrap="square" lIns="0" tIns="0" rIns="0" bIns="0" rtlCol="0">
            <a:noAutofit/>
          </a:bodyPr>
          <a:lstStyle/>
          <a:p>
            <a:r>
              <a:rPr lang="nb-NO" sz="1200" dirty="0">
                <a:solidFill>
                  <a:srgbClr val="333333">
                    <a:lumMod val="65000"/>
                    <a:lumOff val="35000"/>
                  </a:srgbClr>
                </a:solidFill>
                <a:latin typeface="+mn-lt"/>
                <a:cs typeface="+mn-cs"/>
              </a:rPr>
              <a:t>Hvor stor andel av befolkningen tror du har gjort frivillig arbeid i løpet av det siste året? N=1013</a:t>
            </a:r>
          </a:p>
        </p:txBody>
      </p:sp>
      <p:sp>
        <p:nvSpPr>
          <p:cNvPr id="18" name="TekstSylinder 17"/>
          <p:cNvSpPr txBox="1"/>
          <p:nvPr/>
        </p:nvSpPr>
        <p:spPr>
          <a:xfrm>
            <a:off x="4824411" y="2624284"/>
            <a:ext cx="4030663" cy="299923"/>
          </a:xfrm>
          <a:prstGeom prst="rect">
            <a:avLst/>
          </a:prstGeom>
          <a:noFill/>
        </p:spPr>
        <p:txBody>
          <a:bodyPr wrap="square" lIns="0" tIns="0" rIns="0" bIns="0" rtlCol="0">
            <a:noAutofit/>
          </a:bodyPr>
          <a:lstStyle/>
          <a:p>
            <a:r>
              <a:rPr lang="nb-NO" sz="1200" dirty="0">
                <a:solidFill>
                  <a:srgbClr val="333333">
                    <a:lumMod val="65000"/>
                    <a:lumOff val="35000"/>
                  </a:srgbClr>
                </a:solidFill>
                <a:latin typeface="+mn-lt"/>
                <a:cs typeface="+mn-cs"/>
              </a:rPr>
              <a:t>Hvor stor andel av inntektene sine tror du frivillige organisasjoner får fra stat eller kommune i gjennomsnitt? N=1010</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3419473095"/>
              </p:ext>
            </p:extLst>
          </p:nvPr>
        </p:nvGraphicFramePr>
        <p:xfrm>
          <a:off x="4687629" y="3229625"/>
          <a:ext cx="4030663" cy="2665057"/>
        </p:xfrm>
        <a:graphic>
          <a:graphicData uri="http://schemas.openxmlformats.org/drawingml/2006/chart">
            <c:chart xmlns:c="http://schemas.openxmlformats.org/drawingml/2006/chart" xmlns:r="http://schemas.openxmlformats.org/officeDocument/2006/relationships" r:id="rId2"/>
          </a:graphicData>
        </a:graphic>
      </p:graphicFrame>
      <p:sp>
        <p:nvSpPr>
          <p:cNvPr id="39" name="Plassholder for tekst 4"/>
          <p:cNvSpPr>
            <a:spLocks noGrp="1"/>
          </p:cNvSpPr>
          <p:nvPr>
            <p:ph type="body" sz="quarter" idx="15"/>
          </p:nvPr>
        </p:nvSpPr>
        <p:spPr>
          <a:xfrm>
            <a:off x="285750" y="652408"/>
            <a:ext cx="8569324" cy="758861"/>
          </a:xfrm>
        </p:spPr>
        <p:txBody>
          <a:bodyPr/>
          <a:lstStyle/>
          <a:p>
            <a:pPr marL="285750" indent="-285750">
              <a:buFont typeface="Wingdings" panose="05000000000000000000" pitchFamily="2" charset="2"/>
              <a:buChar char="§"/>
            </a:pPr>
            <a:r>
              <a:rPr lang="nb-NO" sz="1400" b="0" dirty="0" smtClean="0"/>
              <a:t>De fleste tror at det er rundt 20-40% av befolkningen som har gjort frivillig arbeid i løpet av det siste året. Det er lavere enn den reelle andelen på over 60%.</a:t>
            </a:r>
          </a:p>
          <a:p>
            <a:pPr marL="285750" indent="-285750">
              <a:buFont typeface="Wingdings" panose="05000000000000000000" pitchFamily="2" charset="2"/>
              <a:buChar char="§"/>
            </a:pPr>
            <a:r>
              <a:rPr lang="nb-NO" sz="1400" b="0" dirty="0" smtClean="0"/>
              <a:t>De fleste tror at andelen av inntektene organisasjonene får fra stat eller kommune ligger mellom 0-40%.</a:t>
            </a:r>
          </a:p>
          <a:p>
            <a:r>
              <a:rPr lang="nb-NO" sz="1400" b="0" dirty="0" smtClean="0"/>
              <a:t> </a:t>
            </a:r>
          </a:p>
        </p:txBody>
      </p:sp>
      <p:graphicFrame>
        <p:nvGraphicFramePr>
          <p:cNvPr id="10" name="Plassholder for innhold 15"/>
          <p:cNvGraphicFramePr>
            <a:graphicFrameLocks noGrp="1"/>
          </p:cNvGraphicFramePr>
          <p:nvPr>
            <p:ph sz="quarter" idx="11"/>
            <p:extLst>
              <p:ext uri="{D42A27DB-BD31-4B8C-83A1-F6EECF244321}">
                <p14:modId xmlns:p14="http://schemas.microsoft.com/office/powerpoint/2010/main" val="3257897642"/>
              </p:ext>
            </p:extLst>
          </p:nvPr>
        </p:nvGraphicFramePr>
        <p:xfrm>
          <a:off x="438150" y="3318230"/>
          <a:ext cx="4030663" cy="2665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377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dirty="0" smtClean="0"/>
              <a:t>Hvem investerer tid i frivillig arbeid?</a:t>
            </a:r>
            <a:endParaRPr lang="en-GB"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15</a:t>
            </a:fld>
            <a:endParaRPr lang="en-AU" dirty="0"/>
          </a:p>
        </p:txBody>
      </p:sp>
      <p:sp>
        <p:nvSpPr>
          <p:cNvPr id="9" name="Content Placeholder 8"/>
          <p:cNvSpPr>
            <a:spLocks noGrp="1"/>
          </p:cNvSpPr>
          <p:nvPr>
            <p:ph sz="quarter" idx="11"/>
          </p:nvPr>
        </p:nvSpPr>
        <p:spPr/>
        <p:txBody>
          <a:bodyPr/>
          <a:lstStyle/>
          <a:p>
            <a:pPr marL="285750" indent="-285750">
              <a:spcAft>
                <a:spcPts val="600"/>
              </a:spcAft>
              <a:buFont typeface="Wingdings" panose="05000000000000000000" pitchFamily="2" charset="2"/>
              <a:buChar char="§"/>
            </a:pPr>
            <a:r>
              <a:rPr lang="nb-NO" sz="1400" dirty="0"/>
              <a:t>32% oppgir at de ikke har gjort noe frivillig arbeid de siste 12 mnd.</a:t>
            </a:r>
          </a:p>
          <a:p>
            <a:pPr marL="285750" indent="-285750">
              <a:spcAft>
                <a:spcPts val="600"/>
              </a:spcAft>
              <a:buFont typeface="Wingdings" panose="05000000000000000000" pitchFamily="2" charset="2"/>
              <a:buChar char="§"/>
            </a:pPr>
            <a:r>
              <a:rPr lang="nb-NO" sz="1400" dirty="0"/>
              <a:t>64% har utført frivillig arbeid siste 12 mnd. </a:t>
            </a:r>
          </a:p>
          <a:p>
            <a:pPr marL="285750" indent="-285750">
              <a:spcAft>
                <a:spcPts val="600"/>
              </a:spcAft>
              <a:buFont typeface="Wingdings" panose="05000000000000000000" pitchFamily="2" charset="2"/>
              <a:buChar char="§"/>
            </a:pPr>
            <a:r>
              <a:rPr lang="nb-NO" sz="1400" dirty="0" smtClean="0"/>
              <a:t>39</a:t>
            </a:r>
            <a:r>
              <a:rPr lang="nb-NO" sz="1400" dirty="0"/>
              <a:t>% </a:t>
            </a:r>
            <a:r>
              <a:rPr lang="nb-NO" sz="1400" dirty="0" smtClean="0"/>
              <a:t>oppgir at de har utført frivillig arbeid ca</a:t>
            </a:r>
            <a:r>
              <a:rPr lang="nb-NO" sz="1400" dirty="0"/>
              <a:t>. en gang hver tredje måned eller oftere</a:t>
            </a:r>
            <a:r>
              <a:rPr lang="nb-NO" sz="1400" dirty="0" smtClean="0"/>
              <a:t>.</a:t>
            </a:r>
          </a:p>
          <a:p>
            <a:pPr marL="285750" indent="-285750">
              <a:spcAft>
                <a:spcPts val="600"/>
              </a:spcAft>
              <a:buFont typeface="Wingdings" panose="05000000000000000000" pitchFamily="2" charset="2"/>
              <a:buChar char="§"/>
            </a:pPr>
            <a:r>
              <a:rPr lang="nb-NO" sz="1400" dirty="0"/>
              <a:t>Det er ikke signifikante forskjeller mellom menn og kvinner i </a:t>
            </a:r>
            <a:r>
              <a:rPr lang="nb-NO" sz="1400" dirty="0" smtClean="0"/>
              <a:t>den totale tiden </a:t>
            </a:r>
            <a:r>
              <a:rPr lang="nb-NO" sz="1400" dirty="0"/>
              <a:t>man investerer i frivillig </a:t>
            </a:r>
            <a:r>
              <a:rPr lang="nb-NO" sz="1400" dirty="0" smtClean="0"/>
              <a:t>arbeid.</a:t>
            </a:r>
            <a:endParaRPr lang="nb-NO" sz="1400" dirty="0"/>
          </a:p>
          <a:p>
            <a:pPr marL="285750" indent="-285750">
              <a:spcAft>
                <a:spcPts val="600"/>
              </a:spcAft>
              <a:buFont typeface="Wingdings" panose="05000000000000000000" pitchFamily="2" charset="2"/>
              <a:buChar char="§"/>
            </a:pPr>
            <a:r>
              <a:rPr lang="nb-NO" sz="1400" dirty="0"/>
              <a:t>De mellom 18-29 har utført mindre frivillig arbeid siste 12 mnd. </a:t>
            </a:r>
            <a:r>
              <a:rPr lang="nb-NO" sz="1400" dirty="0" smtClean="0"/>
              <a:t>enn andre aldersgrupper.</a:t>
            </a:r>
            <a:endParaRPr lang="nb-NO" sz="1400" dirty="0"/>
          </a:p>
          <a:p>
            <a:pPr marL="285750" indent="-285750">
              <a:spcAft>
                <a:spcPts val="600"/>
              </a:spcAft>
              <a:buFont typeface="Wingdings" panose="05000000000000000000" pitchFamily="2" charset="2"/>
              <a:buChar char="§"/>
            </a:pPr>
            <a:r>
              <a:rPr lang="nb-NO" sz="1400" dirty="0"/>
              <a:t>De som gjennomfører mest frivillig arbeid er de over 60 år. Det kan skyldes at de har bedre tid fordi de ikke lengre er </a:t>
            </a:r>
            <a:r>
              <a:rPr lang="nb-NO" sz="1400" dirty="0" smtClean="0"/>
              <a:t>yrkesaktive.</a:t>
            </a:r>
          </a:p>
          <a:p>
            <a:pPr marL="285750" indent="-285750">
              <a:spcAft>
                <a:spcPts val="600"/>
              </a:spcAft>
              <a:buFont typeface="Wingdings" panose="05000000000000000000" pitchFamily="2" charset="2"/>
              <a:buChar char="§"/>
            </a:pPr>
            <a:r>
              <a:rPr lang="nb-NO" sz="1400" dirty="0" smtClean="0"/>
              <a:t>De </a:t>
            </a:r>
            <a:r>
              <a:rPr lang="nb-NO" sz="1400" dirty="0"/>
              <a:t>som tjener minst </a:t>
            </a:r>
            <a:r>
              <a:rPr lang="nb-NO" sz="1400" dirty="0" smtClean="0"/>
              <a:t>(samlet brutto inntekt i husholdningen på under 200.000) er overrepresentert </a:t>
            </a:r>
            <a:r>
              <a:rPr lang="nb-NO" sz="1400" dirty="0"/>
              <a:t>blant de som jobber over 10 timer frivillig hver måned.</a:t>
            </a:r>
          </a:p>
          <a:p>
            <a:pPr marL="285750" indent="-285750">
              <a:spcAft>
                <a:spcPts val="600"/>
              </a:spcAft>
              <a:buFont typeface="Wingdings" panose="05000000000000000000" pitchFamily="2" charset="2"/>
              <a:buChar char="§"/>
            </a:pPr>
            <a:r>
              <a:rPr lang="nb-NO" sz="1400" dirty="0" smtClean="0"/>
              <a:t>KrF-velgerne gjennomfører i større grad frivillig arbeid enn andre partitilhengere.</a:t>
            </a:r>
          </a:p>
          <a:p>
            <a:pPr marL="285750" indent="-285750">
              <a:spcAft>
                <a:spcPts val="600"/>
              </a:spcAft>
              <a:buFont typeface="Wingdings" panose="05000000000000000000" pitchFamily="2" charset="2"/>
              <a:buChar char="§"/>
            </a:pPr>
            <a:r>
              <a:rPr lang="nb-NO" sz="1400" dirty="0" smtClean="0"/>
              <a:t>De som i minst grad gjennomfører frivillig arbeid er de som ikke stemmer i det hele tatt.</a:t>
            </a:r>
          </a:p>
          <a:p>
            <a:pPr marL="285750" indent="-285750">
              <a:spcAft>
                <a:spcPts val="600"/>
              </a:spcAft>
              <a:buFont typeface="Wingdings" panose="05000000000000000000" pitchFamily="2" charset="2"/>
              <a:buChar char="§"/>
            </a:pPr>
            <a:r>
              <a:rPr lang="nb-NO" sz="1400" dirty="0" smtClean="0">
                <a:solidFill>
                  <a:schemeClr val="tx1"/>
                </a:solidFill>
                <a:sym typeface="Wingdings" panose="05000000000000000000" pitchFamily="2" charset="2"/>
              </a:rPr>
              <a:t>De med tradisjonelt verdisyn er i større grad aktiv i frivillig arbeid enn andre. De med et individualistisk syn er de som er minst aktive i frivillig arbeid.</a:t>
            </a:r>
            <a:endParaRPr lang="nb-NO" sz="1400" dirty="0">
              <a:solidFill>
                <a:schemeClr val="tx1"/>
              </a:solidFill>
            </a:endParaRPr>
          </a:p>
          <a:p>
            <a:pPr marL="285750" indent="-285750">
              <a:buFont typeface="Wingdings" panose="05000000000000000000" pitchFamily="2" charset="2"/>
              <a:buChar char="§"/>
            </a:pPr>
            <a:endParaRPr lang="nb-NO" sz="1400" dirty="0"/>
          </a:p>
          <a:p>
            <a:pPr>
              <a:spcBef>
                <a:spcPts val="384"/>
              </a:spcBef>
            </a:pPr>
            <a:endParaRPr lang="en-GB" sz="1400" dirty="0" smtClean="0"/>
          </a:p>
          <a:p>
            <a:pPr>
              <a:spcBef>
                <a:spcPts val="384"/>
              </a:spcBef>
            </a:pPr>
            <a:endParaRPr lang="en-GB" sz="1400" dirty="0"/>
          </a:p>
        </p:txBody>
      </p:sp>
    </p:spTree>
    <p:extLst>
      <p:ext uri="{BB962C8B-B14F-4D97-AF65-F5344CB8AC3E}">
        <p14:creationId xmlns:p14="http://schemas.microsoft.com/office/powerpoint/2010/main" val="4099741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285750" y="1821424"/>
            <a:ext cx="1841500" cy="1274762"/>
          </a:xfrm>
        </p:spPr>
        <p:txBody>
          <a:bodyPr/>
          <a:lstStyle/>
          <a:p>
            <a:r>
              <a:rPr lang="nb-NO" smtClean="0"/>
              <a:t>4</a:t>
            </a:r>
            <a:endParaRPr lang="nb-NO" dirty="0"/>
          </a:p>
        </p:txBody>
      </p:sp>
      <p:sp>
        <p:nvSpPr>
          <p:cNvPr id="3" name="Tittel 2"/>
          <p:cNvSpPr>
            <a:spLocks noGrp="1"/>
          </p:cNvSpPr>
          <p:nvPr>
            <p:ph type="title"/>
          </p:nvPr>
        </p:nvSpPr>
        <p:spPr/>
        <p:txBody>
          <a:bodyPr/>
          <a:lstStyle/>
          <a:p>
            <a:r>
              <a:rPr lang="nb-NO" dirty="0" smtClean="0"/>
              <a:t>Hvilke organisasjoner gjør man frivillig arbeid for?</a:t>
            </a:r>
            <a:endParaRPr lang="nb-NO" dirty="0"/>
          </a:p>
        </p:txBody>
      </p:sp>
    </p:spTree>
    <p:extLst>
      <p:ext uri="{BB962C8B-B14F-4D97-AF65-F5344CB8AC3E}">
        <p14:creationId xmlns:p14="http://schemas.microsoft.com/office/powerpoint/2010/main" val="717502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Hvilke type organisasjoner gjør man frivillig arbeid i?</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17</a:t>
            </a:fld>
            <a:endParaRPr lang="en-AU" dirty="0"/>
          </a:p>
        </p:txBody>
      </p:sp>
      <p:sp>
        <p:nvSpPr>
          <p:cNvPr id="5" name="Plassholder for tekst 4"/>
          <p:cNvSpPr>
            <a:spLocks noGrp="1"/>
          </p:cNvSpPr>
          <p:nvPr>
            <p:ph type="body" sz="quarter" idx="15"/>
          </p:nvPr>
        </p:nvSpPr>
        <p:spPr>
          <a:xfrm>
            <a:off x="285750" y="652408"/>
            <a:ext cx="8569324" cy="758861"/>
          </a:xfrm>
        </p:spPr>
        <p:txBody>
          <a:bodyPr/>
          <a:lstStyle/>
          <a:p>
            <a:pPr marL="285750" indent="-285750">
              <a:buFont typeface="Wingdings" panose="05000000000000000000" pitchFamily="2" charset="2"/>
              <a:buChar char="§"/>
            </a:pPr>
            <a:r>
              <a:rPr lang="nb-NO" b="0" dirty="0" smtClean="0"/>
              <a:t>Den mest utbredte organisasjonstypen for frivillig arbeid er organisasjoner knyttet til lokalmiljø og bosted (f.eks. grendelag, velforeninger og forsamlingshus), etterfulgt av idrettsorganisasjoner</a:t>
            </a:r>
          </a:p>
        </p:txBody>
      </p:sp>
      <p:graphicFrame>
        <p:nvGraphicFramePr>
          <p:cNvPr id="16" name="Plassholder for innhold 15"/>
          <p:cNvGraphicFramePr>
            <a:graphicFrameLocks noGrp="1"/>
          </p:cNvGraphicFramePr>
          <p:nvPr>
            <p:ph sz="quarter" idx="11"/>
            <p:extLst>
              <p:ext uri="{D42A27DB-BD31-4B8C-83A1-F6EECF244321}">
                <p14:modId xmlns:p14="http://schemas.microsoft.com/office/powerpoint/2010/main" val="3258418729"/>
              </p:ext>
            </p:extLst>
          </p:nvPr>
        </p:nvGraphicFramePr>
        <p:xfrm>
          <a:off x="285750" y="1835944"/>
          <a:ext cx="8569325" cy="3994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9165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Organisasjoner: Kjønn og alder</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18</a:t>
            </a:fld>
            <a:endParaRPr lang="en-AU" dirty="0"/>
          </a:p>
        </p:txBody>
      </p:sp>
      <p:graphicFrame>
        <p:nvGraphicFramePr>
          <p:cNvPr id="7" name="Plassholder for innhold 6"/>
          <p:cNvGraphicFramePr>
            <a:graphicFrameLocks noGrp="1"/>
          </p:cNvGraphicFramePr>
          <p:nvPr>
            <p:ph sz="quarter" idx="11"/>
            <p:extLst>
              <p:ext uri="{D42A27DB-BD31-4B8C-83A1-F6EECF244321}">
                <p14:modId xmlns:p14="http://schemas.microsoft.com/office/powerpoint/2010/main" val="832494752"/>
              </p:ext>
            </p:extLst>
          </p:nvPr>
        </p:nvGraphicFramePr>
        <p:xfrm>
          <a:off x="285750" y="1119226"/>
          <a:ext cx="8472485" cy="4384805"/>
        </p:xfrm>
        <a:graphic>
          <a:graphicData uri="http://schemas.openxmlformats.org/drawingml/2006/table">
            <a:tbl>
              <a:tblPr>
                <a:tableStyleId>{0E3FDE45-AF77-4B5C-9715-49D594BDF05E}</a:tableStyleId>
              </a:tblPr>
              <a:tblGrid>
                <a:gridCol w="2428419"/>
                <a:gridCol w="863438"/>
                <a:gridCol w="863438"/>
                <a:gridCol w="863438"/>
                <a:gridCol w="863438"/>
                <a:gridCol w="863438"/>
                <a:gridCol w="863438"/>
                <a:gridCol w="863438"/>
              </a:tblGrid>
              <a:tr h="327186">
                <a:tc>
                  <a:txBody>
                    <a:bodyPr/>
                    <a:lstStyle/>
                    <a:p>
                      <a:pPr algn="l" fontAlgn="ctr"/>
                      <a:endParaRPr lang="nb-NO" sz="8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algn="ctr" defTabSz="914400" rtl="0" eaLnBrk="1" fontAlgn="ctr" latinLnBrk="0" hangingPunct="1"/>
                      <a:endParaRPr lang="nb-NO" sz="8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nb-NO" sz="8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endParaRPr lang="nb-NO" sz="800" b="1" u="none" strike="noStrike" kern="1200" dirty="0">
                        <a:solidFill>
                          <a:schemeClr val="tx1"/>
                        </a:solidFill>
                        <a:effectLst/>
                        <a:latin typeface="+mn-lt"/>
                        <a:ea typeface="+mn-ea"/>
                        <a:cs typeface="+mn-cs"/>
                      </a:endParaRPr>
                    </a:p>
                  </a:txBody>
                  <a:tcPr marL="9525" marR="9525" marT="9525" marB="0" anchor="ctr"/>
                </a:tc>
                <a:tc>
                  <a:txBody>
                    <a:bodyPr/>
                    <a:lstStyle/>
                    <a:p>
                      <a:pPr algn="ctr" fontAlgn="ctr"/>
                      <a:endParaRPr lang="nb-NO"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endParaRPr lang="nb-NO"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endParaRPr lang="nb-NO"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endParaRPr lang="nb-NO" sz="800" b="1" i="0" u="none" strike="noStrike" dirty="0">
                        <a:solidFill>
                          <a:srgbClr val="000000"/>
                        </a:solidFill>
                        <a:effectLst/>
                        <a:latin typeface="Arial" panose="020B0604020202020204" pitchFamily="34" charset="0"/>
                      </a:endParaRPr>
                    </a:p>
                  </a:txBody>
                  <a:tcPr marL="9525" marR="9525" marT="9525" marB="0" anchor="ctr"/>
                </a:tc>
              </a:tr>
              <a:tr h="327186">
                <a:tc>
                  <a:txBody>
                    <a:bodyPr/>
                    <a:lstStyle/>
                    <a:p>
                      <a:pPr algn="l" fontAlgn="ctr"/>
                      <a:endParaRPr lang="nb-NO" sz="8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algn="ctr" defTabSz="914400" rtl="0" eaLnBrk="1" fontAlgn="b" latinLnBrk="0" hangingPunct="1"/>
                      <a:r>
                        <a:rPr lang="nb-NO" sz="800" b="0" i="0" u="none" strike="noStrike" kern="1200" dirty="0" smtClean="0">
                          <a:solidFill>
                            <a:srgbClr val="000000"/>
                          </a:solidFill>
                          <a:effectLst/>
                          <a:latin typeface="Arial" panose="020B0604020202020204" pitchFamily="34" charset="0"/>
                          <a:ea typeface="+mn-ea"/>
                          <a:cs typeface="+mn-cs"/>
                        </a:rPr>
                        <a:t>Total</a:t>
                      </a:r>
                      <a:endParaRPr lang="nb-NO" sz="800" b="0" i="0" u="none" strike="noStrike" kern="1200" dirty="0">
                        <a:solidFill>
                          <a:srgbClr val="000000"/>
                        </a:solidFill>
                        <a:effectLst/>
                        <a:latin typeface="Arial" panose="020B0604020202020204" pitchFamily="34" charset="0"/>
                        <a:ea typeface="+mn-ea"/>
                        <a:cs typeface="+mn-cs"/>
                      </a:endParaRPr>
                    </a:p>
                  </a:txBody>
                  <a:tcPr marL="9525" marR="9525" marT="9525" marB="0" anchor="ctr"/>
                </a:tc>
                <a:tc>
                  <a:txBody>
                    <a:bodyPr/>
                    <a:lstStyle/>
                    <a:p>
                      <a:pPr marL="0" algn="ctr" defTabSz="914400" rtl="0" eaLnBrk="1" fontAlgn="b" latinLnBrk="0" hangingPunct="1"/>
                      <a:r>
                        <a:rPr lang="nb-NO" sz="800" b="0" i="0" u="none" strike="noStrike" kern="1200" dirty="0" smtClean="0">
                          <a:solidFill>
                            <a:srgbClr val="000000"/>
                          </a:solidFill>
                          <a:effectLst/>
                          <a:latin typeface="Arial" panose="020B0604020202020204" pitchFamily="34" charset="0"/>
                          <a:ea typeface="+mn-ea"/>
                          <a:cs typeface="+mn-cs"/>
                        </a:rPr>
                        <a:t>Menn</a:t>
                      </a:r>
                      <a:endParaRPr lang="nb-NO" sz="800" b="0" i="0" u="none" strike="noStrike" kern="1200" dirty="0">
                        <a:solidFill>
                          <a:srgbClr val="000000"/>
                        </a:solidFill>
                        <a:effectLst/>
                        <a:latin typeface="Arial" panose="020B0604020202020204" pitchFamily="34" charset="0"/>
                        <a:ea typeface="+mn-ea"/>
                        <a:cs typeface="+mn-cs"/>
                      </a:endParaRPr>
                    </a:p>
                  </a:txBody>
                  <a:tcPr marL="9525" marR="9525" marT="9525" marB="0" anchor="ctr"/>
                </a:tc>
                <a:tc>
                  <a:txBody>
                    <a:bodyPr/>
                    <a:lstStyle/>
                    <a:p>
                      <a:pPr marL="0" algn="ctr" defTabSz="914400" rtl="0" eaLnBrk="1" fontAlgn="b" latinLnBrk="0" hangingPunct="1"/>
                      <a:r>
                        <a:rPr lang="nb-NO" sz="800" b="0" i="0" u="none" strike="noStrike" kern="1200" dirty="0" smtClean="0">
                          <a:solidFill>
                            <a:srgbClr val="000000"/>
                          </a:solidFill>
                          <a:effectLst/>
                          <a:latin typeface="Arial" panose="020B0604020202020204" pitchFamily="34" charset="0"/>
                          <a:ea typeface="+mn-ea"/>
                          <a:cs typeface="+mn-cs"/>
                        </a:rPr>
                        <a:t>Kvinner</a:t>
                      </a:r>
                      <a:endParaRPr lang="nb-NO" sz="800" b="0" i="0" u="none" strike="noStrike" kern="1200" dirty="0">
                        <a:solidFill>
                          <a:srgbClr val="000000"/>
                        </a:solidFill>
                        <a:effectLst/>
                        <a:latin typeface="Arial" panose="020B0604020202020204" pitchFamily="34" charset="0"/>
                        <a:ea typeface="+mn-ea"/>
                        <a:cs typeface="+mn-cs"/>
                      </a:endParaRPr>
                    </a:p>
                  </a:txBody>
                  <a:tcPr marL="9525" marR="9525" marT="9525" marB="0" anchor="ctr"/>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18-29</a:t>
                      </a:r>
                    </a:p>
                  </a:txBody>
                  <a:tcPr marL="9525" marR="9525" marT="9525" marB="0" anchor="ctr"/>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30-44</a:t>
                      </a:r>
                    </a:p>
                  </a:txBody>
                  <a:tcPr marL="9525" marR="9525" marT="9525" marB="0" anchor="ctr"/>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45-59</a:t>
                      </a:r>
                    </a:p>
                  </a:txBody>
                  <a:tcPr marL="9525" marR="9525" marT="9525" marB="0" anchor="ctr"/>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60+</a:t>
                      </a:r>
                    </a:p>
                  </a:txBody>
                  <a:tcPr marL="9525" marR="9525" marT="9525" marB="0" anchor="ctr"/>
                </a:tc>
              </a:tr>
              <a:tr h="327186">
                <a:tc>
                  <a:txBody>
                    <a:bodyPr/>
                    <a:lstStyle/>
                    <a:p>
                      <a:pPr algn="l" fontAlgn="ctr"/>
                      <a:r>
                        <a:rPr lang="nb-NO" sz="800" u="none" strike="noStrike" dirty="0">
                          <a:effectLst/>
                        </a:rPr>
                        <a:t>Kulturorganisasjoner</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22 %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19 %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24 %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23 %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18 %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22 %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23 %</a:t>
                      </a:r>
                    </a:p>
                  </a:txBody>
                  <a:tcPr marL="9525" marR="9525" marT="9525" marB="0" anchor="b"/>
                </a:tc>
              </a:tr>
              <a:tr h="356058">
                <a:tc>
                  <a:txBody>
                    <a:bodyPr/>
                    <a:lstStyle/>
                    <a:p>
                      <a:pPr algn="l" fontAlgn="ctr"/>
                      <a:r>
                        <a:rPr lang="nb-NO" sz="800" u="none" strike="noStrike" dirty="0">
                          <a:effectLst/>
                        </a:rPr>
                        <a:t>Idrettsorganisasjoner</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30 %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35 %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25 %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29 %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51 %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34 %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17 %</a:t>
                      </a:r>
                    </a:p>
                  </a:txBody>
                  <a:tcPr marL="9525" marR="9525" marT="9525" marB="0" anchor="b"/>
                </a:tc>
              </a:tr>
              <a:tr h="356119">
                <a:tc>
                  <a:txBody>
                    <a:bodyPr/>
                    <a:lstStyle/>
                    <a:p>
                      <a:pPr algn="l" fontAlgn="ctr"/>
                      <a:r>
                        <a:rPr lang="nb-NO" sz="800" u="none" strike="noStrike" dirty="0">
                          <a:effectLst/>
                        </a:rPr>
                        <a:t>Rekreasjon og sosiale foreninger (f.eks. friluftsliv, pensjonistlag, rollespill)</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13 %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15 %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8 %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15 %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17 %</a:t>
                      </a:r>
                    </a:p>
                  </a:txBody>
                  <a:tcPr marL="9525" marR="9525" marT="9525" marB="0" anchor="b"/>
                </a:tc>
              </a:tr>
              <a:tr h="323748">
                <a:tc>
                  <a:txBody>
                    <a:bodyPr/>
                    <a:lstStyle/>
                    <a:p>
                      <a:pPr algn="l" fontAlgn="ctr"/>
                      <a:r>
                        <a:rPr lang="nb-NO" sz="800" u="none" strike="noStrike" dirty="0">
                          <a:effectLst/>
                        </a:rPr>
                        <a:t>Utdanning og forskning (f.eks. studieforbund)</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5 %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6 %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4 %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2 %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5 %</a:t>
                      </a:r>
                    </a:p>
                  </a:txBody>
                  <a:tcPr marL="9525" marR="9525" marT="9525" marB="0" anchor="b"/>
                </a:tc>
              </a:tr>
              <a:tr h="323748">
                <a:tc>
                  <a:txBody>
                    <a:bodyPr/>
                    <a:lstStyle/>
                    <a:p>
                      <a:pPr algn="l" fontAlgn="ctr"/>
                      <a:r>
                        <a:rPr lang="nb-NO" sz="800" u="none" strike="noStrike" dirty="0">
                          <a:effectLst/>
                        </a:rPr>
                        <a:t>Helse og sosiale tjenester</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12 %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8 %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17 %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9 %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9 %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19 %</a:t>
                      </a:r>
                    </a:p>
                  </a:txBody>
                  <a:tcPr marL="9525" marR="9525" marT="9525" marB="0" anchor="b"/>
                </a:tc>
              </a:tr>
              <a:tr h="356119">
                <a:tc>
                  <a:txBody>
                    <a:bodyPr/>
                    <a:lstStyle/>
                    <a:p>
                      <a:pPr algn="l" fontAlgn="ctr"/>
                      <a:r>
                        <a:rPr lang="nb-NO" sz="800" u="none" strike="noStrike" dirty="0">
                          <a:effectLst/>
                        </a:rPr>
                        <a:t>Lokalmiljø og bosted (f.eks. grendelag, velforeninger og forsamlingshus)</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32 %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38 %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27 %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31 %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27 %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37 %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32 %</a:t>
                      </a:r>
                    </a:p>
                  </a:txBody>
                  <a:tcPr marL="9525" marR="9525" marT="9525" marB="0" anchor="b"/>
                </a:tc>
              </a:tr>
              <a:tr h="327721">
                <a:tc>
                  <a:txBody>
                    <a:bodyPr/>
                    <a:lstStyle/>
                    <a:p>
                      <a:pPr algn="l" fontAlgn="ctr"/>
                      <a:r>
                        <a:rPr lang="nb-NO" sz="800" u="none" strike="noStrike" dirty="0">
                          <a:effectLst/>
                        </a:rPr>
                        <a:t>Politikk- og interesseorganisasjoner</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11 %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8 %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5 %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8 %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12 %</a:t>
                      </a:r>
                    </a:p>
                  </a:txBody>
                  <a:tcPr marL="9525" marR="9525" marT="9525" marB="0" anchor="b"/>
                </a:tc>
              </a:tr>
              <a:tr h="356119">
                <a:tc>
                  <a:txBody>
                    <a:bodyPr/>
                    <a:lstStyle/>
                    <a:p>
                      <a:pPr algn="l" fontAlgn="ctr"/>
                      <a:r>
                        <a:rPr lang="nb-NO" sz="800" u="none" strike="noStrike" dirty="0">
                          <a:effectLst/>
                        </a:rPr>
                        <a:t>Internasjonale organisasjoner (f.eks. bistands- eller vennskapsforeninger)</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6 %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13 %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5 %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6 %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14 %</a:t>
                      </a:r>
                    </a:p>
                  </a:txBody>
                  <a:tcPr marL="9525" marR="9525" marT="9525" marB="0" anchor="b"/>
                </a:tc>
              </a:tr>
              <a:tr h="323748">
                <a:tc>
                  <a:txBody>
                    <a:bodyPr/>
                    <a:lstStyle/>
                    <a:p>
                      <a:pPr algn="l" fontAlgn="ctr"/>
                      <a:r>
                        <a:rPr lang="nb-NO" sz="800" u="none" strike="noStrike" dirty="0">
                          <a:effectLst/>
                        </a:rPr>
                        <a:t>Religiøse organisasjoner</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12 %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9 %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14 %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8 %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18 %</a:t>
                      </a:r>
                    </a:p>
                  </a:txBody>
                  <a:tcPr marL="9525" marR="9525" marT="9525" marB="0" anchor="b"/>
                </a:tc>
              </a:tr>
              <a:tr h="356119">
                <a:tc>
                  <a:txBody>
                    <a:bodyPr/>
                    <a:lstStyle/>
                    <a:p>
                      <a:pPr algn="l" fontAlgn="ctr"/>
                      <a:r>
                        <a:rPr lang="nb-NO" sz="800" u="none" strike="noStrike" dirty="0">
                          <a:effectLst/>
                        </a:rPr>
                        <a:t>Yrkes-, bransje- og fagforeninger (f.eks. elev- og studentorganisasjoner)</a:t>
                      </a:r>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8 %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6 %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11 %</a:t>
                      </a:r>
                    </a:p>
                  </a:txBody>
                  <a:tcPr marL="9525" marR="9525" marT="9525" marB="0" anchor="b"/>
                </a:tc>
                <a:tc>
                  <a:txBody>
                    <a:bodyPr/>
                    <a:lstStyle/>
                    <a:p>
                      <a:pPr marL="0" algn="ctr" defTabSz="914400" rtl="0" eaLnBrk="1" fontAlgn="b" latinLnBrk="0" hangingPunct="1"/>
                      <a:r>
                        <a:rPr lang="nb-NO" sz="800" b="0" i="0" u="none" strike="noStrike" kern="1200">
                          <a:solidFill>
                            <a:srgbClr val="000000"/>
                          </a:solidFill>
                          <a:effectLst/>
                          <a:latin typeface="Arial" panose="020B0604020202020204" pitchFamily="34" charset="0"/>
                          <a:ea typeface="+mn-ea"/>
                          <a:cs typeface="+mn-cs"/>
                        </a:rPr>
                        <a:t>7 %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10 %</a:t>
                      </a:r>
                    </a:p>
                  </a:txBody>
                  <a:tcPr marL="9525" marR="9525" marT="9525" marB="0" anchor="b"/>
                </a:tc>
                <a:tc>
                  <a:txBody>
                    <a:bodyPr/>
                    <a:lstStyle/>
                    <a:p>
                      <a:pPr marL="0" algn="ctr" defTabSz="914400" rtl="0" eaLnBrk="1" fontAlgn="b" latinLnBrk="0" hangingPunct="1"/>
                      <a:r>
                        <a:rPr lang="nb-NO" sz="800" b="0" i="0" u="none" strike="noStrike" kern="1200" dirty="0">
                          <a:solidFill>
                            <a:srgbClr val="000000"/>
                          </a:solidFill>
                          <a:effectLst/>
                          <a:latin typeface="Arial" panose="020B0604020202020204" pitchFamily="34" charset="0"/>
                          <a:ea typeface="+mn-ea"/>
                          <a:cs typeface="+mn-cs"/>
                        </a:rPr>
                        <a:t>5 %</a:t>
                      </a:r>
                    </a:p>
                  </a:txBody>
                  <a:tcPr marL="9525" marR="9525" marT="9525" marB="0" anchor="b"/>
                </a:tc>
              </a:tr>
              <a:tr h="323748">
                <a:tc>
                  <a:txBody>
                    <a:bodyPr/>
                    <a:lstStyle/>
                    <a:p>
                      <a:pPr algn="l" fontAlgn="ctr"/>
                      <a:endParaRPr lang="nb-NO"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nb-NO" sz="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nb-NO"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nb-NO"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nb-NO" sz="800" b="0" i="0" u="none" strike="noStrike" dirty="0">
                        <a:solidFill>
                          <a:srgbClr val="000000"/>
                        </a:solidFill>
                        <a:effectLst/>
                        <a:latin typeface="Arial" panose="020B0604020202020204" pitchFamily="34" charset="0"/>
                      </a:endParaRPr>
                    </a:p>
                  </a:txBody>
                  <a:tcPr marL="9525" marR="9525" marT="9525" marB="0" anchor="b"/>
                </a:tc>
              </a:tr>
            </a:tbl>
          </a:graphicData>
        </a:graphic>
      </p:graphicFrame>
      <p:sp>
        <p:nvSpPr>
          <p:cNvPr id="11" name="Rektangel 10"/>
          <p:cNvSpPr/>
          <p:nvPr/>
        </p:nvSpPr>
        <p:spPr bwMode="ltGray">
          <a:xfrm>
            <a:off x="3664689" y="2218661"/>
            <a:ext cx="666307" cy="38986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12" name="Rektangel 11"/>
          <p:cNvSpPr/>
          <p:nvPr/>
        </p:nvSpPr>
        <p:spPr bwMode="ltGray">
          <a:xfrm>
            <a:off x="3664689" y="3600413"/>
            <a:ext cx="666307" cy="38986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13" name="Rektangel 12"/>
          <p:cNvSpPr/>
          <p:nvPr/>
        </p:nvSpPr>
        <p:spPr bwMode="ltGray">
          <a:xfrm>
            <a:off x="4520795" y="3210552"/>
            <a:ext cx="666307" cy="38986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14" name="Rektangel 13"/>
          <p:cNvSpPr/>
          <p:nvPr/>
        </p:nvSpPr>
        <p:spPr bwMode="ltGray">
          <a:xfrm>
            <a:off x="5376901" y="2902208"/>
            <a:ext cx="666307" cy="38986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15" name="Rektangel 14"/>
          <p:cNvSpPr/>
          <p:nvPr/>
        </p:nvSpPr>
        <p:spPr bwMode="ltGray">
          <a:xfrm>
            <a:off x="6231050" y="2218660"/>
            <a:ext cx="666307" cy="38986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16" name="Rektangel 15"/>
          <p:cNvSpPr/>
          <p:nvPr/>
        </p:nvSpPr>
        <p:spPr bwMode="ltGray">
          <a:xfrm>
            <a:off x="8016453" y="3210552"/>
            <a:ext cx="666307" cy="38986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17" name="Rektangel 16"/>
          <p:cNvSpPr/>
          <p:nvPr/>
        </p:nvSpPr>
        <p:spPr bwMode="ltGray">
          <a:xfrm>
            <a:off x="7987660" y="4572264"/>
            <a:ext cx="666307" cy="38986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4" name="TekstSylinder 3"/>
          <p:cNvSpPr txBox="1"/>
          <p:nvPr/>
        </p:nvSpPr>
        <p:spPr>
          <a:xfrm>
            <a:off x="318977" y="681370"/>
            <a:ext cx="914400" cy="914400"/>
          </a:xfrm>
          <a:prstGeom prst="rect">
            <a:avLst/>
          </a:prstGeom>
          <a:noFill/>
        </p:spPr>
        <p:txBody>
          <a:bodyPr wrap="none" lIns="0" tIns="0" rIns="0" bIns="0" rtlCol="0">
            <a:noAutofit/>
          </a:bodyPr>
          <a:lstStyle/>
          <a:p>
            <a:r>
              <a:rPr lang="nb-NO" sz="1200" b="0" dirty="0" smtClean="0">
                <a:solidFill>
                  <a:srgbClr val="333333"/>
                </a:solidFill>
                <a:latin typeface="+mn-lt"/>
              </a:rPr>
              <a:t>Base: Har gjort frivillig arbeid siste 12 mnd. Tabellen viser andel i undergrupper. Les: 35 % av menn som har </a:t>
            </a:r>
          </a:p>
          <a:p>
            <a:r>
              <a:rPr lang="nb-NO" sz="1200" b="0" dirty="0" smtClean="0">
                <a:solidFill>
                  <a:srgbClr val="333333"/>
                </a:solidFill>
                <a:latin typeface="+mn-lt"/>
              </a:rPr>
              <a:t>gjort frivillig arbeid har gjort dette for idrettsorganisasjoner.</a:t>
            </a:r>
          </a:p>
        </p:txBody>
      </p:sp>
    </p:spTree>
    <p:extLst>
      <p:ext uri="{BB962C8B-B14F-4D97-AF65-F5344CB8AC3E}">
        <p14:creationId xmlns:p14="http://schemas.microsoft.com/office/powerpoint/2010/main" val="2719167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motiverer til frivillig arbeid i organisasjoner</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19</a:t>
            </a:fld>
            <a:endParaRPr lang="en-AU" dirty="0"/>
          </a:p>
        </p:txBody>
      </p:sp>
      <p:graphicFrame>
        <p:nvGraphicFramePr>
          <p:cNvPr id="8" name="Plassholder for innhold 7"/>
          <p:cNvGraphicFramePr>
            <a:graphicFrameLocks noGrp="1" noChangeAspect="1"/>
          </p:cNvGraphicFramePr>
          <p:nvPr>
            <p:ph sz="quarter" idx="11"/>
            <p:extLst>
              <p:ext uri="{D42A27DB-BD31-4B8C-83A1-F6EECF244321}">
                <p14:modId xmlns:p14="http://schemas.microsoft.com/office/powerpoint/2010/main" val="1760207862"/>
              </p:ext>
            </p:extLst>
          </p:nvPr>
        </p:nvGraphicFramePr>
        <p:xfrm>
          <a:off x="265781" y="2282353"/>
          <a:ext cx="6223927" cy="2765145"/>
        </p:xfrm>
        <a:graphic>
          <a:graphicData uri="http://schemas.openxmlformats.org/presentationml/2006/ole">
            <mc:AlternateContent xmlns:mc="http://schemas.openxmlformats.org/markup-compatibility/2006">
              <mc:Choice xmlns:v="urn:schemas-microsoft-com:vml" Requires="v">
                <p:oleObj spid="_x0000_s12373" name="Regneark" r:id="rId4" imgW="8725024" imgH="3876743" progId="Excel.Sheet.12">
                  <p:embed/>
                </p:oleObj>
              </mc:Choice>
              <mc:Fallback>
                <p:oleObj name="Regneark" r:id="rId4" imgW="8725024" imgH="3876743" progId="Excel.Sheet.12">
                  <p:embed/>
                  <p:pic>
                    <p:nvPicPr>
                      <p:cNvPr id="0" name=""/>
                      <p:cNvPicPr/>
                      <p:nvPr/>
                    </p:nvPicPr>
                    <p:blipFill>
                      <a:blip r:embed="rId5"/>
                      <a:stretch>
                        <a:fillRect/>
                      </a:stretch>
                    </p:blipFill>
                    <p:spPr>
                      <a:xfrm>
                        <a:off x="265781" y="2282353"/>
                        <a:ext cx="6223927" cy="2765145"/>
                      </a:xfrm>
                      <a:prstGeom prst="rect">
                        <a:avLst/>
                      </a:prstGeom>
                    </p:spPr>
                  </p:pic>
                </p:oleObj>
              </mc:Fallback>
            </mc:AlternateContent>
          </a:graphicData>
        </a:graphic>
      </p:graphicFrame>
      <p:sp>
        <p:nvSpPr>
          <p:cNvPr id="11" name="Rektangel 10"/>
          <p:cNvSpPr/>
          <p:nvPr/>
        </p:nvSpPr>
        <p:spPr bwMode="ltGray">
          <a:xfrm>
            <a:off x="2122303" y="2209189"/>
            <a:ext cx="545142" cy="290413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12" name="Rektangel 11"/>
          <p:cNvSpPr/>
          <p:nvPr/>
        </p:nvSpPr>
        <p:spPr bwMode="ltGray">
          <a:xfrm>
            <a:off x="3210368" y="2209189"/>
            <a:ext cx="545142" cy="290413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sp>
        <p:nvSpPr>
          <p:cNvPr id="13" name="Rektangel 12"/>
          <p:cNvSpPr/>
          <p:nvPr/>
        </p:nvSpPr>
        <p:spPr bwMode="ltGray">
          <a:xfrm>
            <a:off x="4298433" y="2209188"/>
            <a:ext cx="545142" cy="290413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graphicFrame>
        <p:nvGraphicFramePr>
          <p:cNvPr id="14" name="Tabell 13"/>
          <p:cNvGraphicFramePr>
            <a:graphicFrameLocks noGrp="1"/>
          </p:cNvGraphicFramePr>
          <p:nvPr>
            <p:extLst>
              <p:ext uri="{D42A27DB-BD31-4B8C-83A1-F6EECF244321}">
                <p14:modId xmlns:p14="http://schemas.microsoft.com/office/powerpoint/2010/main" val="1261618329"/>
              </p:ext>
            </p:extLst>
          </p:nvPr>
        </p:nvGraphicFramePr>
        <p:xfrm>
          <a:off x="6545578" y="2614747"/>
          <a:ext cx="2427805" cy="1789068"/>
        </p:xfrm>
        <a:graphic>
          <a:graphicData uri="http://schemas.openxmlformats.org/drawingml/2006/table">
            <a:tbl>
              <a:tblPr>
                <a:tableStyleId>{0E3FDE45-AF77-4B5C-9715-49D594BDF05E}</a:tableStyleId>
              </a:tblPr>
              <a:tblGrid>
                <a:gridCol w="432391"/>
                <a:gridCol w="1995414"/>
              </a:tblGrid>
              <a:tr h="591995">
                <a:tc gridSpan="2">
                  <a:txBody>
                    <a:bodyPr/>
                    <a:lstStyle/>
                    <a:p>
                      <a:pPr algn="ctr" fontAlgn="b"/>
                      <a:r>
                        <a:rPr lang="nb-NO" sz="1100" u="none" strike="noStrike" dirty="0" smtClean="0">
                          <a:effectLst/>
                        </a:rPr>
                        <a:t>3 viktigste drivere </a:t>
                      </a:r>
                      <a:r>
                        <a:rPr lang="nb-NO" sz="1100" u="none" strike="noStrike" dirty="0">
                          <a:effectLst/>
                        </a:rPr>
                        <a:t>på tvers av organisasjoner</a:t>
                      </a:r>
                      <a:endParaRPr lang="nb-NO"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nb-NO" sz="1100" b="0" i="0" u="none" strike="noStrike" dirty="0">
                        <a:solidFill>
                          <a:srgbClr val="000000"/>
                        </a:solidFill>
                        <a:effectLst/>
                        <a:latin typeface="Calibri" panose="020F0502020204030204" pitchFamily="34" charset="0"/>
                      </a:endParaRPr>
                    </a:p>
                  </a:txBody>
                  <a:tcPr marL="9525" marR="9525" marT="9525" marB="0" anchor="b"/>
                </a:tc>
              </a:tr>
              <a:tr h="327069">
                <a:tc>
                  <a:txBody>
                    <a:bodyPr/>
                    <a:lstStyle/>
                    <a:p>
                      <a:pPr algn="ctr" fontAlgn="b"/>
                      <a:r>
                        <a:rPr lang="nb-NO" sz="1100" u="none" strike="noStrike" dirty="0" smtClean="0">
                          <a:effectLst/>
                        </a:rPr>
                        <a:t>1.</a:t>
                      </a:r>
                      <a:endParaRPr lang="nb-N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nb-NO" sz="800" u="none" strike="noStrike" dirty="0">
                          <a:effectLst/>
                        </a:rPr>
                        <a:t>Jeg vil være til nytte/bidra med noe </a:t>
                      </a:r>
                      <a:endParaRPr lang="nb-NO" sz="800" b="0" i="0" u="none" strike="noStrike" dirty="0">
                        <a:solidFill>
                          <a:srgbClr val="000000"/>
                        </a:solidFill>
                        <a:effectLst/>
                        <a:latin typeface="Arial" panose="020B0604020202020204" pitchFamily="34" charset="0"/>
                      </a:endParaRPr>
                    </a:p>
                  </a:txBody>
                  <a:tcPr marL="9525" marR="9525" marT="9525" marB="0" anchor="ctr"/>
                </a:tc>
              </a:tr>
              <a:tr h="435002">
                <a:tc>
                  <a:txBody>
                    <a:bodyPr/>
                    <a:lstStyle/>
                    <a:p>
                      <a:pPr algn="ctr" fontAlgn="b"/>
                      <a:r>
                        <a:rPr lang="nb-NO" sz="1100" u="none" strike="noStrike" dirty="0" smtClean="0">
                          <a:effectLst/>
                        </a:rPr>
                        <a:t>2.</a:t>
                      </a:r>
                      <a:endParaRPr lang="nb-N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nb-NO" sz="800" u="none" strike="noStrike" dirty="0">
                          <a:effectLst/>
                        </a:rPr>
                        <a:t>Det er sosialt og en anledning til å bli kjent med lokalmiljøet </a:t>
                      </a:r>
                      <a:endParaRPr lang="nb-NO" sz="800" b="0" i="0" u="none" strike="noStrike" dirty="0">
                        <a:solidFill>
                          <a:srgbClr val="000000"/>
                        </a:solidFill>
                        <a:effectLst/>
                        <a:latin typeface="Arial" panose="020B0604020202020204" pitchFamily="34" charset="0"/>
                      </a:endParaRPr>
                    </a:p>
                  </a:txBody>
                  <a:tcPr marL="9525" marR="9525" marT="9525" marB="0" anchor="ctr"/>
                </a:tc>
              </a:tr>
              <a:tr h="435002">
                <a:tc>
                  <a:txBody>
                    <a:bodyPr/>
                    <a:lstStyle/>
                    <a:p>
                      <a:pPr algn="ctr" fontAlgn="b"/>
                      <a:r>
                        <a:rPr lang="nb-NO" sz="1100" u="none" strike="noStrike" dirty="0" smtClean="0">
                          <a:effectLst/>
                        </a:rPr>
                        <a:t>3.</a:t>
                      </a:r>
                      <a:endParaRPr lang="nb-N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nb-NO" sz="800" u="none" strike="noStrike" dirty="0">
                          <a:effectLst/>
                        </a:rPr>
                        <a:t>Frivilligheten har en verdi for samfunnet som jeg vil støtte opp </a:t>
                      </a:r>
                      <a:r>
                        <a:rPr lang="nb-NO" sz="800" u="none" strike="noStrike" dirty="0" smtClean="0">
                          <a:effectLst/>
                        </a:rPr>
                        <a:t>om </a:t>
                      </a:r>
                      <a:endParaRPr lang="nb-NO" sz="8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sp>
        <p:nvSpPr>
          <p:cNvPr id="15" name="Plassholder for tekst 4"/>
          <p:cNvSpPr>
            <a:spLocks noGrp="1"/>
          </p:cNvSpPr>
          <p:nvPr>
            <p:ph type="body" sz="quarter" idx="15"/>
          </p:nvPr>
        </p:nvSpPr>
        <p:spPr>
          <a:xfrm>
            <a:off x="285750" y="652408"/>
            <a:ext cx="8569324" cy="758861"/>
          </a:xfrm>
        </p:spPr>
        <p:txBody>
          <a:bodyPr/>
          <a:lstStyle/>
          <a:p>
            <a:pPr marL="285750" indent="-285750">
              <a:buFont typeface="Wingdings" panose="05000000000000000000" pitchFamily="2" charset="2"/>
              <a:buChar char="§"/>
            </a:pPr>
            <a:r>
              <a:rPr lang="nb-NO" b="0" dirty="0"/>
              <a:t>Det er ulike motivasjonsfaktorer for ulike typer organisasjoner. Likevel ser man tydelige mønster på tvers av organisasjoner. For mange handler det om å føle at man er til nytte og bidrar med noe. Dessuten er frivillig arbeid for mange en god anledning til å bli kjent med lokalmiljøet.</a:t>
            </a:r>
          </a:p>
          <a:p>
            <a:pPr marL="285750" indent="-285750">
              <a:buFont typeface="Wingdings" panose="05000000000000000000" pitchFamily="2" charset="2"/>
              <a:buChar char="§"/>
            </a:pPr>
            <a:endParaRPr lang="nb-NO" b="0" dirty="0" smtClean="0"/>
          </a:p>
        </p:txBody>
      </p:sp>
    </p:spTree>
    <p:extLst>
      <p:ext uri="{BB962C8B-B14F-4D97-AF65-F5344CB8AC3E}">
        <p14:creationId xmlns:p14="http://schemas.microsoft.com/office/powerpoint/2010/main" val="4240888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Innhold</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a:t>
            </a:fld>
            <a:endParaRPr lang="en-AU" dirty="0"/>
          </a:p>
        </p:txBody>
      </p:sp>
      <p:graphicFrame>
        <p:nvGraphicFramePr>
          <p:cNvPr id="6" name="Plassholder for innhold 5"/>
          <p:cNvGraphicFramePr>
            <a:graphicFrameLocks noGrp="1"/>
          </p:cNvGraphicFramePr>
          <p:nvPr>
            <p:ph sz="quarter" idx="11"/>
            <p:custDataLst>
              <p:tags r:id="rId2"/>
            </p:custDataLst>
            <p:extLst>
              <p:ext uri="{D42A27DB-BD31-4B8C-83A1-F6EECF244321}">
                <p14:modId xmlns:p14="http://schemas.microsoft.com/office/powerpoint/2010/main" val="1543184405"/>
              </p:ext>
            </p:extLst>
          </p:nvPr>
        </p:nvGraphicFramePr>
        <p:xfrm>
          <a:off x="285750" y="1288567"/>
          <a:ext cx="4038301" cy="3596640"/>
        </p:xfrm>
        <a:graphic>
          <a:graphicData uri="http://schemas.openxmlformats.org/drawingml/2006/table">
            <a:tbl>
              <a:tblPr firstRow="1">
                <a:solidFill>
                  <a:srgbClr val="FFFFFF">
                    <a:alpha val="0"/>
                  </a:srgbClr>
                </a:solidFill>
                <a:tableStyleId>{5C22544A-7EE6-4342-B048-85BDC9FD1C3A}</a:tableStyleId>
              </a:tblPr>
              <a:tblGrid>
                <a:gridCol w="3281120"/>
                <a:gridCol w="757181"/>
              </a:tblGrid>
              <a:tr h="503631">
                <a:tc>
                  <a:txBody>
                    <a:bodyPr/>
                    <a:lstStyle/>
                    <a:p>
                      <a:pPr algn="l"/>
                      <a:r>
                        <a:rPr lang="nb-NO" sz="3200" b="0" u="none" smtClean="0">
                          <a:solidFill>
                            <a:srgbClr val="333333"/>
                          </a:solidFill>
                          <a:latin typeface="Verdana"/>
                        </a:rPr>
                        <a:t>1</a:t>
                      </a:r>
                      <a:endParaRPr lang="nb-NO" sz="3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Om Frivillighetsbarometeret</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3</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2</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Overordnet oppsummering</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6</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3</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Hvem investerer tid i frivillig arbeid?</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10</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4</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Hvilke organisasjoner gjør man frivillig arbeid for?</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16</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graphicFrame>
        <p:nvGraphicFramePr>
          <p:cNvPr id="7" name="Plassholder for innhold 6"/>
          <p:cNvGraphicFramePr>
            <a:graphicFrameLocks noGrp="1"/>
          </p:cNvGraphicFramePr>
          <p:nvPr>
            <p:ph sz="quarter" idx="12"/>
            <p:custDataLst>
              <p:tags r:id="rId3"/>
            </p:custDataLst>
            <p:extLst>
              <p:ext uri="{D42A27DB-BD31-4B8C-83A1-F6EECF244321}">
                <p14:modId xmlns:p14="http://schemas.microsoft.com/office/powerpoint/2010/main" val="3436344511"/>
              </p:ext>
            </p:extLst>
          </p:nvPr>
        </p:nvGraphicFramePr>
        <p:xfrm>
          <a:off x="4826000" y="1288567"/>
          <a:ext cx="4038301" cy="3291840"/>
        </p:xfrm>
        <a:graphic>
          <a:graphicData uri="http://schemas.openxmlformats.org/drawingml/2006/table">
            <a:tbl>
              <a:tblPr firstRow="1">
                <a:solidFill>
                  <a:srgbClr val="FFFFFF">
                    <a:alpha val="0"/>
                  </a:srgbClr>
                </a:solidFill>
                <a:tableStyleId>{5C22544A-7EE6-4342-B048-85BDC9FD1C3A}</a:tableStyleId>
              </a:tblPr>
              <a:tblGrid>
                <a:gridCol w="3281120"/>
                <a:gridCol w="757181"/>
              </a:tblGrid>
              <a:tr h="503631">
                <a:tc>
                  <a:txBody>
                    <a:bodyPr/>
                    <a:lstStyle/>
                    <a:p>
                      <a:pPr algn="l"/>
                      <a:r>
                        <a:rPr lang="nb-NO" sz="3200" b="0" u="none" smtClean="0">
                          <a:solidFill>
                            <a:srgbClr val="333333"/>
                          </a:solidFill>
                          <a:latin typeface="Verdana"/>
                        </a:rPr>
                        <a:t>5</a:t>
                      </a:r>
                      <a:endParaRPr lang="nb-NO" sz="3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rgbClr val="C50017">
                          <a:alpha val="0"/>
                        </a:srgbClr>
                      </a:solidFill>
                      <a:prstDash val="solid"/>
                      <a:round/>
                      <a:headEnd type="none" w="med" len="med"/>
                      <a:tailEnd type="none" w="med" len="med"/>
                    </a:lnL>
                    <a:lnR w="12700" cap="flat" cmpd="sng" algn="ctr">
                      <a:solidFill>
                        <a:srgbClr val="C50017">
                          <a:alpha val="0"/>
                        </a:srgb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Om frivillig arbeid i de ulike organisasjonstypene: hvem er med, og hvorfor er de med?</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22</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6</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Potensialet blant de som ikke gjør frivillig arbeid i dag</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33</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503631">
                <a:tc>
                  <a:txBody>
                    <a:bodyPr/>
                    <a:lstStyle/>
                    <a:p>
                      <a:pPr algn="l"/>
                      <a:r>
                        <a:rPr lang="nb-NO" sz="3200" b="0" u="none" smtClean="0">
                          <a:solidFill>
                            <a:srgbClr val="333333"/>
                          </a:solidFill>
                          <a:latin typeface="Verdana"/>
                        </a:rPr>
                        <a:t>7</a:t>
                      </a:r>
                      <a:endParaRPr lang="nb-NO" sz="3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c>
                  <a:txBody>
                    <a:bodyPr/>
                    <a:lstStyle/>
                    <a:p>
                      <a:pPr algn="l"/>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FFFFFF">
                          <a:alpha val="0"/>
                        </a:srgbClr>
                      </a:solidFill>
                      <a:prstDash val="solid"/>
                      <a:round/>
                      <a:headEnd type="none" w="med" len="med"/>
                      <a:tailEnd type="none" w="med" len="med"/>
                    </a:lnB>
                    <a:solidFill>
                      <a:srgbClr val="FFFFFF"/>
                    </a:solidFill>
                  </a:tcPr>
                </a:tc>
              </a:tr>
              <a:tr h="251816">
                <a:tc>
                  <a:txBody>
                    <a:bodyPr/>
                    <a:lstStyle/>
                    <a:p>
                      <a:pPr algn="l"/>
                      <a:r>
                        <a:rPr lang="nb-NO" sz="1200" b="0" u="none" smtClean="0">
                          <a:solidFill>
                            <a:srgbClr val="333333"/>
                          </a:solidFill>
                          <a:latin typeface="Verdana"/>
                        </a:rPr>
                        <a:t>Temabolk 2014: Om kommunenes tilrettelegging for frivillig arbeid</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r"/>
                      <a:r>
                        <a:rPr lang="nb-NO" sz="1200" b="0" u="none" smtClean="0">
                          <a:solidFill>
                            <a:srgbClr val="333333"/>
                          </a:solidFill>
                          <a:latin typeface="Verdana"/>
                        </a:rPr>
                        <a:t>37</a:t>
                      </a:r>
                      <a:endParaRPr lang="nb-NO" sz="1200" b="0" u="none">
                        <a:solidFill>
                          <a:srgbClr val="333333"/>
                        </a:solidFill>
                        <a:latin typeface="Verdana"/>
                      </a:endParaRPr>
                    </a:p>
                  </a:txBody>
                  <a:tcP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FFFFFF">
                          <a:alpha val="0"/>
                        </a:srgbClr>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bl>
          </a:graphicData>
        </a:graphic>
      </p:graphicFrame>
    </p:spTree>
    <p:custDataLst>
      <p:tags r:id="rId1"/>
    </p:custDataLst>
    <p:extLst>
      <p:ext uri="{BB962C8B-B14F-4D97-AF65-F5344CB8AC3E}">
        <p14:creationId xmlns:p14="http://schemas.microsoft.com/office/powerpoint/2010/main" val="3385165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Om motivasjon og betingelser for frivillig arbeid</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20</a:t>
            </a:fld>
            <a:endParaRPr lang="en-AU" dirty="0"/>
          </a:p>
        </p:txBody>
      </p:sp>
      <p:sp>
        <p:nvSpPr>
          <p:cNvPr id="13" name="Rektangel 12"/>
          <p:cNvSpPr/>
          <p:nvPr/>
        </p:nvSpPr>
        <p:spPr bwMode="ltGray">
          <a:xfrm>
            <a:off x="3787201" y="2984740"/>
            <a:ext cx="1043591" cy="282946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nb-NO" sz="1600" b="0" dirty="0" err="1" smtClean="0"/>
          </a:p>
        </p:txBody>
      </p:sp>
      <p:graphicFrame>
        <p:nvGraphicFramePr>
          <p:cNvPr id="16" name="Tabell 15"/>
          <p:cNvGraphicFramePr>
            <a:graphicFrameLocks noGrp="1"/>
          </p:cNvGraphicFramePr>
          <p:nvPr>
            <p:extLst>
              <p:ext uri="{D42A27DB-BD31-4B8C-83A1-F6EECF244321}">
                <p14:modId xmlns:p14="http://schemas.microsoft.com/office/powerpoint/2010/main" val="719344268"/>
              </p:ext>
            </p:extLst>
          </p:nvPr>
        </p:nvGraphicFramePr>
        <p:xfrm>
          <a:off x="5986732" y="1112809"/>
          <a:ext cx="2868342" cy="1870038"/>
        </p:xfrm>
        <a:graphic>
          <a:graphicData uri="http://schemas.openxmlformats.org/drawingml/2006/table">
            <a:tbl>
              <a:tblPr>
                <a:tableStyleId>{0E3FDE45-AF77-4B5C-9715-49D594BDF05E}</a:tableStyleId>
              </a:tblPr>
              <a:tblGrid>
                <a:gridCol w="577063"/>
                <a:gridCol w="2291279"/>
              </a:tblGrid>
              <a:tr h="307572">
                <a:tc gridSpan="2">
                  <a:txBody>
                    <a:bodyPr/>
                    <a:lstStyle/>
                    <a:p>
                      <a:pPr marL="0" algn="ctr" defTabSz="914400" rtl="0" eaLnBrk="1" fontAlgn="b" latinLnBrk="0" hangingPunct="1"/>
                      <a:r>
                        <a:rPr lang="nb-NO" sz="1100" u="none" strike="noStrike" kern="1200" dirty="0">
                          <a:effectLst/>
                        </a:rPr>
                        <a:t>3 viktigste ytre vilkår</a:t>
                      </a:r>
                      <a:endParaRPr lang="nb-NO" sz="1100" u="none" strike="noStrike" kern="1200" dirty="0">
                        <a:solidFill>
                          <a:schemeClr val="dk1"/>
                        </a:solidFill>
                        <a:effectLst/>
                        <a:latin typeface="+mn-lt"/>
                        <a:ea typeface="+mn-ea"/>
                        <a:cs typeface="+mn-cs"/>
                      </a:endParaRPr>
                    </a:p>
                  </a:txBody>
                  <a:tcPr marL="9525" marR="9525" marT="9525" marB="0" anchor="b"/>
                </a:tc>
                <a:tc hMerge="1">
                  <a:txBody>
                    <a:bodyPr/>
                    <a:lstStyle/>
                    <a:p>
                      <a:pPr marL="0" algn="ctr" defTabSz="914400" rtl="0" eaLnBrk="1" fontAlgn="b" latinLnBrk="0" hangingPunct="1"/>
                      <a:endParaRPr lang="nb-NO" sz="1100" u="none" strike="noStrike" kern="1200" dirty="0">
                        <a:solidFill>
                          <a:schemeClr val="dk1"/>
                        </a:solidFill>
                        <a:effectLst/>
                        <a:latin typeface="+mn-lt"/>
                        <a:ea typeface="+mn-ea"/>
                        <a:cs typeface="+mn-cs"/>
                      </a:endParaRPr>
                    </a:p>
                  </a:txBody>
                  <a:tcPr marL="9525" marR="9525" marT="9525" marB="0" anchor="b"/>
                </a:tc>
              </a:tr>
              <a:tr h="461358">
                <a:tc>
                  <a:txBody>
                    <a:bodyPr/>
                    <a:lstStyle/>
                    <a:p>
                      <a:pPr marL="0" algn="ctr" defTabSz="914400" rtl="0" eaLnBrk="1" fontAlgn="ctr" latinLnBrk="0" hangingPunct="1"/>
                      <a:r>
                        <a:rPr lang="nb-NO" sz="900" u="none" strike="noStrike" kern="1200" dirty="0" smtClean="0">
                          <a:effectLst/>
                        </a:rPr>
                        <a:t>1.</a:t>
                      </a:r>
                      <a:endParaRPr lang="nb-NO" sz="9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nb-NO" sz="900" u="none" strike="noStrike" kern="1200" dirty="0">
                          <a:effectLst/>
                        </a:rPr>
                        <a:t>Jeg må selv ha kontroll på hvor mye tid og energi jeg skal bruke </a:t>
                      </a:r>
                      <a:endParaRPr lang="nb-NO" sz="900" u="none" strike="noStrike" kern="1200" dirty="0">
                        <a:solidFill>
                          <a:schemeClr val="dk1"/>
                        </a:solidFill>
                        <a:effectLst/>
                        <a:latin typeface="+mn-lt"/>
                        <a:ea typeface="+mn-ea"/>
                        <a:cs typeface="+mn-cs"/>
                      </a:endParaRPr>
                    </a:p>
                  </a:txBody>
                  <a:tcPr marL="9525" marR="9525" marT="9525" marB="0" anchor="ctr"/>
                </a:tc>
              </a:tr>
              <a:tr h="692037">
                <a:tc>
                  <a:txBody>
                    <a:bodyPr/>
                    <a:lstStyle/>
                    <a:p>
                      <a:pPr marL="0" algn="ctr" defTabSz="914400" rtl="0" eaLnBrk="1" fontAlgn="ctr" latinLnBrk="0" hangingPunct="1"/>
                      <a:r>
                        <a:rPr lang="nb-NO" sz="900" u="none" strike="noStrike" kern="1200" dirty="0" smtClean="0">
                          <a:effectLst/>
                        </a:rPr>
                        <a:t>2.</a:t>
                      </a:r>
                      <a:endParaRPr lang="nb-NO" sz="9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nb-NO" sz="900" u="none" strike="noStrike" kern="1200" dirty="0">
                          <a:effectLst/>
                        </a:rPr>
                        <a:t>Jeg må kunne påvirke organisasjonen/aktiviteten jeg engasjerer meg i </a:t>
                      </a:r>
                      <a:endParaRPr lang="nb-NO" sz="900" u="none" strike="noStrike" kern="1200" dirty="0">
                        <a:solidFill>
                          <a:schemeClr val="dk1"/>
                        </a:solidFill>
                        <a:effectLst/>
                        <a:latin typeface="+mn-lt"/>
                        <a:ea typeface="+mn-ea"/>
                        <a:cs typeface="+mn-cs"/>
                      </a:endParaRPr>
                    </a:p>
                  </a:txBody>
                  <a:tcPr marL="9525" marR="9525" marT="9525" marB="0" anchor="ctr"/>
                </a:tc>
              </a:tr>
              <a:tr h="409071">
                <a:tc>
                  <a:txBody>
                    <a:bodyPr/>
                    <a:lstStyle/>
                    <a:p>
                      <a:pPr marL="0" algn="ctr" defTabSz="914400" rtl="0" eaLnBrk="1" fontAlgn="ctr" latinLnBrk="0" hangingPunct="1"/>
                      <a:r>
                        <a:rPr lang="nb-NO" sz="900" u="none" strike="noStrike" kern="1200" dirty="0" smtClean="0">
                          <a:effectLst/>
                        </a:rPr>
                        <a:t>3.</a:t>
                      </a:r>
                      <a:endParaRPr lang="nb-NO" sz="900" u="none" strike="noStrike" kern="1200" dirty="0">
                        <a:solidFill>
                          <a:schemeClr val="dk1"/>
                        </a:solidFill>
                        <a:effectLst/>
                        <a:latin typeface="+mn-lt"/>
                        <a:ea typeface="+mn-ea"/>
                        <a:cs typeface="+mn-cs"/>
                      </a:endParaRPr>
                    </a:p>
                  </a:txBody>
                  <a:tcPr marL="9525" marR="9525" marT="9525" marB="0" anchor="ctr"/>
                </a:tc>
                <a:tc>
                  <a:txBody>
                    <a:bodyPr/>
                    <a:lstStyle/>
                    <a:p>
                      <a:pPr marL="0" algn="l" defTabSz="914400" rtl="0" eaLnBrk="1" fontAlgn="ctr" latinLnBrk="0" hangingPunct="1"/>
                      <a:r>
                        <a:rPr lang="nb-NO" sz="900" u="none" strike="noStrike" kern="1200" dirty="0">
                          <a:effectLst/>
                        </a:rPr>
                        <a:t>Jeg må få bruke min kompetanse </a:t>
                      </a:r>
                      <a:endParaRPr lang="nb-NO" sz="900" u="none" strike="noStrike" kern="1200" dirty="0">
                        <a:solidFill>
                          <a:schemeClr val="dk1"/>
                        </a:solidFill>
                        <a:effectLst/>
                        <a:latin typeface="+mn-lt"/>
                        <a:ea typeface="+mn-ea"/>
                        <a:cs typeface="+mn-cs"/>
                      </a:endParaRPr>
                    </a:p>
                  </a:txBody>
                  <a:tcPr marL="9525" marR="9525" marT="9525" marB="0" anchor="ctr"/>
                </a:tc>
              </a:tr>
            </a:tbl>
          </a:graphicData>
        </a:graphic>
      </p:graphicFrame>
      <p:sp>
        <p:nvSpPr>
          <p:cNvPr id="17" name="Plassholder for tekst 4"/>
          <p:cNvSpPr txBox="1">
            <a:spLocks/>
          </p:cNvSpPr>
          <p:nvPr/>
        </p:nvSpPr>
        <p:spPr>
          <a:xfrm>
            <a:off x="88912" y="1187246"/>
            <a:ext cx="5777050" cy="758861"/>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spcAft>
                <a:spcPts val="0"/>
              </a:spcAft>
              <a:buFont typeface="Wingdings" panose="05000000000000000000" pitchFamily="2" charset="2"/>
              <a:buChar char="§"/>
            </a:pPr>
            <a:r>
              <a:rPr lang="nb-NO" dirty="0" smtClean="0"/>
              <a:t>Det er ulike ytre vilkår som er viktig i ulike typer organisasjoner, men den viktigste betingelsen for de fleste er at de selv må ha kontroll over hvor mye tid og energi de skal bruke i organisasjonen.</a:t>
            </a:r>
            <a:endParaRPr lang="nb-NO" dirty="0"/>
          </a:p>
        </p:txBody>
      </p:sp>
      <p:graphicFrame>
        <p:nvGraphicFramePr>
          <p:cNvPr id="21" name="Plassholder for innhold 20"/>
          <p:cNvGraphicFramePr>
            <a:graphicFrameLocks noGrp="1" noChangeAspect="1"/>
          </p:cNvGraphicFramePr>
          <p:nvPr>
            <p:ph sz="quarter" idx="11"/>
            <p:extLst>
              <p:ext uri="{D42A27DB-BD31-4B8C-83A1-F6EECF244321}">
                <p14:modId xmlns:p14="http://schemas.microsoft.com/office/powerpoint/2010/main" val="2234951717"/>
              </p:ext>
            </p:extLst>
          </p:nvPr>
        </p:nvGraphicFramePr>
        <p:xfrm>
          <a:off x="285749" y="3067872"/>
          <a:ext cx="8569325" cy="2680452"/>
        </p:xfrm>
        <a:graphic>
          <a:graphicData uri="http://schemas.openxmlformats.org/presentationml/2006/ole">
            <mc:AlternateContent xmlns:mc="http://schemas.openxmlformats.org/markup-compatibility/2006">
              <mc:Choice xmlns:v="urn:schemas-microsoft-com:vml" Requires="v">
                <p:oleObj spid="_x0000_s14414" name="Regneark" r:id="rId4" imgW="10048945" imgH="3143385" progId="Excel.Sheet.12">
                  <p:embed/>
                </p:oleObj>
              </mc:Choice>
              <mc:Fallback>
                <p:oleObj name="Regneark" r:id="rId4" imgW="10048945" imgH="3143385" progId="Excel.Sheet.12">
                  <p:embed/>
                  <p:pic>
                    <p:nvPicPr>
                      <p:cNvPr id="0" name=""/>
                      <p:cNvPicPr/>
                      <p:nvPr/>
                    </p:nvPicPr>
                    <p:blipFill>
                      <a:blip r:embed="rId5"/>
                      <a:stretch>
                        <a:fillRect/>
                      </a:stretch>
                    </p:blipFill>
                    <p:spPr>
                      <a:xfrm>
                        <a:off x="285749" y="3067872"/>
                        <a:ext cx="8569325" cy="2680452"/>
                      </a:xfrm>
                      <a:prstGeom prst="rect">
                        <a:avLst/>
                      </a:prstGeom>
                    </p:spPr>
                  </p:pic>
                </p:oleObj>
              </mc:Fallback>
            </mc:AlternateContent>
          </a:graphicData>
        </a:graphic>
      </p:graphicFrame>
    </p:spTree>
    <p:extLst>
      <p:ext uri="{BB962C8B-B14F-4D97-AF65-F5344CB8AC3E}">
        <p14:creationId xmlns:p14="http://schemas.microsoft.com/office/powerpoint/2010/main" val="3215156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Medlemskap i organisasjoner</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21</a:t>
            </a:fld>
            <a:endParaRPr lang="en-AU" dirty="0"/>
          </a:p>
        </p:txBody>
      </p:sp>
      <p:graphicFrame>
        <p:nvGraphicFramePr>
          <p:cNvPr id="8" name="Plassholder for innhold 7"/>
          <p:cNvGraphicFramePr>
            <a:graphicFrameLocks noGrp="1"/>
          </p:cNvGraphicFramePr>
          <p:nvPr>
            <p:ph sz="quarter" idx="11"/>
            <p:extLst>
              <p:ext uri="{D42A27DB-BD31-4B8C-83A1-F6EECF244321}">
                <p14:modId xmlns:p14="http://schemas.microsoft.com/office/powerpoint/2010/main" val="2885778780"/>
              </p:ext>
            </p:extLst>
          </p:nvPr>
        </p:nvGraphicFramePr>
        <p:xfrm>
          <a:off x="80513" y="2605177"/>
          <a:ext cx="1911110" cy="1469367"/>
        </p:xfrm>
        <a:graphic>
          <a:graphicData uri="http://schemas.openxmlformats.org/drawingml/2006/chart">
            <c:chart xmlns:c="http://schemas.openxmlformats.org/drawingml/2006/chart" xmlns:r="http://schemas.openxmlformats.org/officeDocument/2006/relationships" r:id="rId2"/>
          </a:graphicData>
        </a:graphic>
      </p:graphicFrame>
      <p:pic>
        <p:nvPicPr>
          <p:cNvPr id="9" name="Bilde 8"/>
          <p:cNvPicPr>
            <a:picLocks noChangeAspect="1"/>
          </p:cNvPicPr>
          <p:nvPr/>
        </p:nvPicPr>
        <p:blipFill>
          <a:blip r:embed="rId3"/>
          <a:stretch>
            <a:fillRect/>
          </a:stretch>
        </p:blipFill>
        <p:spPr>
          <a:xfrm>
            <a:off x="6413799" y="1130062"/>
            <a:ext cx="2441275" cy="1182730"/>
          </a:xfrm>
          <a:prstGeom prst="rect">
            <a:avLst/>
          </a:prstGeom>
          <a:ln>
            <a:solidFill>
              <a:schemeClr val="accent2"/>
            </a:solidFill>
          </a:ln>
        </p:spPr>
      </p:pic>
      <p:graphicFrame>
        <p:nvGraphicFramePr>
          <p:cNvPr id="10" name="Plassholder for innhold 7"/>
          <p:cNvGraphicFramePr>
            <a:graphicFrameLocks/>
          </p:cNvGraphicFramePr>
          <p:nvPr>
            <p:extLst>
              <p:ext uri="{D42A27DB-BD31-4B8C-83A1-F6EECF244321}">
                <p14:modId xmlns:p14="http://schemas.microsoft.com/office/powerpoint/2010/main" val="3689516193"/>
              </p:ext>
            </p:extLst>
          </p:nvPr>
        </p:nvGraphicFramePr>
        <p:xfrm>
          <a:off x="1817298" y="2631057"/>
          <a:ext cx="1911110" cy="14434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lassholder for innhold 7"/>
          <p:cNvGraphicFramePr>
            <a:graphicFrameLocks/>
          </p:cNvGraphicFramePr>
          <p:nvPr>
            <p:extLst>
              <p:ext uri="{D42A27DB-BD31-4B8C-83A1-F6EECF244321}">
                <p14:modId xmlns:p14="http://schemas.microsoft.com/office/powerpoint/2010/main" val="2085103018"/>
              </p:ext>
            </p:extLst>
          </p:nvPr>
        </p:nvGraphicFramePr>
        <p:xfrm>
          <a:off x="3554083" y="2485320"/>
          <a:ext cx="1911110" cy="15892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Plassholder for innhold 7"/>
          <p:cNvGraphicFramePr>
            <a:graphicFrameLocks/>
          </p:cNvGraphicFramePr>
          <p:nvPr>
            <p:extLst>
              <p:ext uri="{D42A27DB-BD31-4B8C-83A1-F6EECF244321}">
                <p14:modId xmlns:p14="http://schemas.microsoft.com/office/powerpoint/2010/main" val="3150078960"/>
              </p:ext>
            </p:extLst>
          </p:nvPr>
        </p:nvGraphicFramePr>
        <p:xfrm>
          <a:off x="5290868" y="2485320"/>
          <a:ext cx="1911110" cy="15892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Plassholder for innhold 7"/>
          <p:cNvGraphicFramePr>
            <a:graphicFrameLocks/>
          </p:cNvGraphicFramePr>
          <p:nvPr>
            <p:extLst>
              <p:ext uri="{D42A27DB-BD31-4B8C-83A1-F6EECF244321}">
                <p14:modId xmlns:p14="http://schemas.microsoft.com/office/powerpoint/2010/main" val="78696790"/>
              </p:ext>
            </p:extLst>
          </p:nvPr>
        </p:nvGraphicFramePr>
        <p:xfrm>
          <a:off x="7027652" y="2485320"/>
          <a:ext cx="1911110" cy="15892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Plassholder for innhold 7"/>
          <p:cNvGraphicFramePr>
            <a:graphicFrameLocks/>
          </p:cNvGraphicFramePr>
          <p:nvPr>
            <p:extLst>
              <p:ext uri="{D42A27DB-BD31-4B8C-83A1-F6EECF244321}">
                <p14:modId xmlns:p14="http://schemas.microsoft.com/office/powerpoint/2010/main" val="2580976357"/>
              </p:ext>
            </p:extLst>
          </p:nvPr>
        </p:nvGraphicFramePr>
        <p:xfrm>
          <a:off x="0" y="4270075"/>
          <a:ext cx="1911110" cy="14319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Plassholder for innhold 7"/>
          <p:cNvGraphicFramePr>
            <a:graphicFrameLocks/>
          </p:cNvGraphicFramePr>
          <p:nvPr>
            <p:extLst>
              <p:ext uri="{D42A27DB-BD31-4B8C-83A1-F6EECF244321}">
                <p14:modId xmlns:p14="http://schemas.microsoft.com/office/powerpoint/2010/main" val="90927071"/>
              </p:ext>
            </p:extLst>
          </p:nvPr>
        </p:nvGraphicFramePr>
        <p:xfrm>
          <a:off x="1736785" y="4123426"/>
          <a:ext cx="1911110" cy="15786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Plassholder for innhold 7"/>
          <p:cNvGraphicFramePr>
            <a:graphicFrameLocks/>
          </p:cNvGraphicFramePr>
          <p:nvPr>
            <p:extLst>
              <p:ext uri="{D42A27DB-BD31-4B8C-83A1-F6EECF244321}">
                <p14:modId xmlns:p14="http://schemas.microsoft.com/office/powerpoint/2010/main" val="345847643"/>
              </p:ext>
            </p:extLst>
          </p:nvPr>
        </p:nvGraphicFramePr>
        <p:xfrm>
          <a:off x="3473570" y="4097547"/>
          <a:ext cx="1911110" cy="160451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8" name="Plassholder for innhold 7"/>
          <p:cNvGraphicFramePr>
            <a:graphicFrameLocks/>
          </p:cNvGraphicFramePr>
          <p:nvPr>
            <p:extLst>
              <p:ext uri="{D42A27DB-BD31-4B8C-83A1-F6EECF244321}">
                <p14:modId xmlns:p14="http://schemas.microsoft.com/office/powerpoint/2010/main" val="2738955578"/>
              </p:ext>
            </p:extLst>
          </p:nvPr>
        </p:nvGraphicFramePr>
        <p:xfrm>
          <a:off x="5210355" y="4123426"/>
          <a:ext cx="1911110" cy="157863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9" name="Plassholder for innhold 7"/>
          <p:cNvGraphicFramePr>
            <a:graphicFrameLocks/>
          </p:cNvGraphicFramePr>
          <p:nvPr>
            <p:extLst>
              <p:ext uri="{D42A27DB-BD31-4B8C-83A1-F6EECF244321}">
                <p14:modId xmlns:p14="http://schemas.microsoft.com/office/powerpoint/2010/main" val="3638358086"/>
              </p:ext>
            </p:extLst>
          </p:nvPr>
        </p:nvGraphicFramePr>
        <p:xfrm>
          <a:off x="6947139" y="4114800"/>
          <a:ext cx="1911110" cy="1587262"/>
        </p:xfrm>
        <a:graphic>
          <a:graphicData uri="http://schemas.openxmlformats.org/drawingml/2006/chart">
            <c:chart xmlns:c="http://schemas.openxmlformats.org/drawingml/2006/chart" xmlns:r="http://schemas.openxmlformats.org/officeDocument/2006/relationships" r:id="rId12"/>
          </a:graphicData>
        </a:graphic>
      </p:graphicFrame>
      <p:sp>
        <p:nvSpPr>
          <p:cNvPr id="20" name="Plassholder for tekst 4"/>
          <p:cNvSpPr txBox="1">
            <a:spLocks/>
          </p:cNvSpPr>
          <p:nvPr/>
        </p:nvSpPr>
        <p:spPr>
          <a:xfrm>
            <a:off x="88912" y="675196"/>
            <a:ext cx="5777050" cy="758861"/>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spcAft>
                <a:spcPts val="0"/>
              </a:spcAft>
              <a:buFont typeface="Wingdings" panose="05000000000000000000" pitchFamily="2" charset="2"/>
              <a:buChar char="§"/>
            </a:pPr>
            <a:r>
              <a:rPr lang="nb-NO" sz="1200" dirty="0" smtClean="0"/>
              <a:t>For de fleste organisasjonstypene er de som deltar med frivillig arbeid der også i stor grad medlemmer. Det er i særlig grad tilfellet for Politikk- og interesseorganisasjoner. </a:t>
            </a:r>
          </a:p>
          <a:p>
            <a:pPr marL="285750" indent="-285750" fontAlgn="auto">
              <a:spcAft>
                <a:spcPts val="0"/>
              </a:spcAft>
              <a:buFont typeface="Wingdings" panose="05000000000000000000" pitchFamily="2" charset="2"/>
              <a:buChar char="§"/>
            </a:pPr>
            <a:r>
              <a:rPr lang="nb-NO" sz="1200" dirty="0" smtClean="0"/>
              <a:t>Idrettsorganisasjoner har i større grad enn andre frivillige som deltar fordi andre i husstanden er medlem.</a:t>
            </a:r>
          </a:p>
          <a:p>
            <a:pPr marL="285750" indent="-285750" fontAlgn="auto">
              <a:spcAft>
                <a:spcPts val="0"/>
              </a:spcAft>
              <a:buFont typeface="Wingdings" panose="05000000000000000000" pitchFamily="2" charset="2"/>
              <a:buChar char="§"/>
            </a:pPr>
            <a:r>
              <a:rPr lang="nb-NO" sz="1200" dirty="0" smtClean="0"/>
              <a:t>Alle organisasjonstyper har imidlertid også i større eller mindre grad frivillige som ikke er medlemmer. Dette indikerer at medlemstall ikke gir et fullstendig bilde av omfanget av frivillig arbeid. </a:t>
            </a:r>
            <a:endParaRPr lang="nb-NO" sz="1200" dirty="0"/>
          </a:p>
        </p:txBody>
      </p:sp>
    </p:spTree>
    <p:extLst>
      <p:ext uri="{BB962C8B-B14F-4D97-AF65-F5344CB8AC3E}">
        <p14:creationId xmlns:p14="http://schemas.microsoft.com/office/powerpoint/2010/main" val="2766859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285750" y="1821424"/>
            <a:ext cx="1841500" cy="1274762"/>
          </a:xfrm>
        </p:spPr>
        <p:txBody>
          <a:bodyPr/>
          <a:lstStyle/>
          <a:p>
            <a:r>
              <a:rPr lang="nb-NO" smtClean="0"/>
              <a:t>5</a:t>
            </a:r>
            <a:endParaRPr lang="nb-NO" dirty="0"/>
          </a:p>
        </p:txBody>
      </p:sp>
      <p:sp>
        <p:nvSpPr>
          <p:cNvPr id="3" name="Tittel 2"/>
          <p:cNvSpPr>
            <a:spLocks noGrp="1"/>
          </p:cNvSpPr>
          <p:nvPr>
            <p:ph type="title"/>
          </p:nvPr>
        </p:nvSpPr>
        <p:spPr/>
        <p:txBody>
          <a:bodyPr/>
          <a:lstStyle/>
          <a:p>
            <a:r>
              <a:rPr lang="nb-NO" dirty="0" smtClean="0"/>
              <a:t>Om frivillig arbeid i de ulike organisasjonstypene: hvem er med, og hvorfor er de med?</a:t>
            </a:r>
            <a:endParaRPr lang="nb-NO" dirty="0"/>
          </a:p>
        </p:txBody>
      </p:sp>
    </p:spTree>
    <p:extLst>
      <p:ext uri="{BB962C8B-B14F-4D97-AF65-F5344CB8AC3E}">
        <p14:creationId xmlns:p14="http://schemas.microsoft.com/office/powerpoint/2010/main" val="1459841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Yrkes-, bransje- og fagforeninger </a:t>
            </a:r>
            <a:br>
              <a:rPr lang="nb-NO" sz="2000" dirty="0"/>
            </a:br>
            <a:r>
              <a:rPr lang="nb-NO" sz="2000" dirty="0"/>
              <a:t>(f.eks. elev- og student- organisasjoner)</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23</a:t>
            </a:fld>
            <a:endParaRPr lang="en-AU" dirty="0"/>
          </a:p>
        </p:txBody>
      </p:sp>
      <p:grpSp>
        <p:nvGrpSpPr>
          <p:cNvPr id="8" name="Gruppe 7"/>
          <p:cNvGrpSpPr/>
          <p:nvPr/>
        </p:nvGrpSpPr>
        <p:grpSpPr>
          <a:xfrm rot="1130111">
            <a:off x="8224687" y="323402"/>
            <a:ext cx="319040" cy="335337"/>
            <a:chOff x="1270000" y="1273175"/>
            <a:chExt cx="2562225" cy="2562225"/>
          </a:xfrm>
        </p:grpSpPr>
        <p:sp>
          <p:nvSpPr>
            <p:cNvPr id="9"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 name="Freeform 6"/>
            <p:cNvSpPr>
              <a:spLocks/>
            </p:cNvSpPr>
            <p:nvPr/>
          </p:nvSpPr>
          <p:spPr bwMode="auto">
            <a:xfrm>
              <a:off x="1722438" y="1730375"/>
              <a:ext cx="1641475" cy="1635125"/>
            </a:xfrm>
            <a:custGeom>
              <a:avLst/>
              <a:gdLst>
                <a:gd name="T0" fmla="*/ 423 w 436"/>
                <a:gd name="T1" fmla="*/ 373 h 434"/>
                <a:gd name="T2" fmla="*/ 168 w 436"/>
                <a:gd name="T3" fmla="*/ 118 h 434"/>
                <a:gd name="T4" fmla="*/ 157 w 436"/>
                <a:gd name="T5" fmla="*/ 33 h 434"/>
                <a:gd name="T6" fmla="*/ 67 w 436"/>
                <a:gd name="T7" fmla="*/ 10 h 434"/>
                <a:gd name="T8" fmla="*/ 112 w 436"/>
                <a:gd name="T9" fmla="*/ 56 h 434"/>
                <a:gd name="T10" fmla="*/ 99 w 436"/>
                <a:gd name="T11" fmla="*/ 99 h 434"/>
                <a:gd name="T12" fmla="*/ 54 w 436"/>
                <a:gd name="T13" fmla="*/ 113 h 434"/>
                <a:gd name="T14" fmla="*/ 9 w 436"/>
                <a:gd name="T15" fmla="*/ 68 h 434"/>
                <a:gd name="T16" fmla="*/ 32 w 436"/>
                <a:gd name="T17" fmla="*/ 158 h 434"/>
                <a:gd name="T18" fmla="*/ 120 w 436"/>
                <a:gd name="T19" fmla="*/ 167 h 434"/>
                <a:gd name="T20" fmla="*/ 375 w 436"/>
                <a:gd name="T21" fmla="*/ 421 h 434"/>
                <a:gd name="T22" fmla="*/ 423 w 436"/>
                <a:gd name="T23" fmla="*/ 421 h 434"/>
                <a:gd name="T24" fmla="*/ 423 w 436"/>
                <a:gd name="T25" fmla="*/ 37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434">
                  <a:moveTo>
                    <a:pt x="423" y="373"/>
                  </a:moveTo>
                  <a:cubicBezTo>
                    <a:pt x="168" y="118"/>
                    <a:pt x="168" y="118"/>
                    <a:pt x="168" y="118"/>
                  </a:cubicBezTo>
                  <a:cubicBezTo>
                    <a:pt x="183" y="89"/>
                    <a:pt x="183" y="58"/>
                    <a:pt x="157" y="33"/>
                  </a:cubicBezTo>
                  <a:cubicBezTo>
                    <a:pt x="133" y="7"/>
                    <a:pt x="98" y="0"/>
                    <a:pt x="67" y="10"/>
                  </a:cubicBezTo>
                  <a:cubicBezTo>
                    <a:pt x="112" y="56"/>
                    <a:pt x="112" y="56"/>
                    <a:pt x="112" y="56"/>
                  </a:cubicBezTo>
                  <a:cubicBezTo>
                    <a:pt x="99" y="99"/>
                    <a:pt x="99" y="99"/>
                    <a:pt x="99" y="99"/>
                  </a:cubicBezTo>
                  <a:cubicBezTo>
                    <a:pt x="54" y="113"/>
                    <a:pt x="54" y="113"/>
                    <a:pt x="54" y="113"/>
                  </a:cubicBezTo>
                  <a:cubicBezTo>
                    <a:pt x="9" y="68"/>
                    <a:pt x="9" y="68"/>
                    <a:pt x="9" y="68"/>
                  </a:cubicBezTo>
                  <a:cubicBezTo>
                    <a:pt x="0" y="98"/>
                    <a:pt x="7" y="133"/>
                    <a:pt x="32" y="158"/>
                  </a:cubicBezTo>
                  <a:cubicBezTo>
                    <a:pt x="58" y="185"/>
                    <a:pt x="90" y="184"/>
                    <a:pt x="120" y="167"/>
                  </a:cubicBezTo>
                  <a:cubicBezTo>
                    <a:pt x="375" y="421"/>
                    <a:pt x="375" y="421"/>
                    <a:pt x="375" y="421"/>
                  </a:cubicBezTo>
                  <a:cubicBezTo>
                    <a:pt x="388" y="434"/>
                    <a:pt x="410" y="434"/>
                    <a:pt x="423" y="421"/>
                  </a:cubicBezTo>
                  <a:cubicBezTo>
                    <a:pt x="436" y="408"/>
                    <a:pt x="436" y="386"/>
                    <a:pt x="423" y="373"/>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762" y="237297"/>
            <a:ext cx="364592" cy="364592"/>
          </a:xfrm>
          <a:prstGeom prst="rect">
            <a:avLst/>
          </a:prstGeom>
        </p:spPr>
      </p:pic>
      <p:sp>
        <p:nvSpPr>
          <p:cNvPr id="17" name="TekstSylinder 16"/>
          <p:cNvSpPr txBox="1"/>
          <p:nvPr/>
        </p:nvSpPr>
        <p:spPr>
          <a:xfrm>
            <a:off x="247585" y="3095411"/>
            <a:ext cx="4030663" cy="299923"/>
          </a:xfrm>
          <a:prstGeom prst="rect">
            <a:avLst/>
          </a:prstGeom>
          <a:noFill/>
        </p:spPr>
        <p:txBody>
          <a:bodyPr wrap="square" lIns="0" tIns="0" rIns="0" bIns="0" rtlCol="0">
            <a:noAutofit/>
          </a:bodyPr>
          <a:lstStyle/>
          <a:p>
            <a:r>
              <a:rPr lang="nb-NO" sz="1200" dirty="0" smtClean="0">
                <a:solidFill>
                  <a:srgbClr val="333333"/>
                </a:solidFill>
                <a:latin typeface="+mn-lt"/>
              </a:rPr>
              <a:t>Viktigste motivasjonsfaktorer</a:t>
            </a:r>
          </a:p>
        </p:txBody>
      </p:sp>
      <p:sp>
        <p:nvSpPr>
          <p:cNvPr id="18" name="TekstSylinder 17"/>
          <p:cNvSpPr txBox="1"/>
          <p:nvPr/>
        </p:nvSpPr>
        <p:spPr>
          <a:xfrm>
            <a:off x="4824411" y="3095411"/>
            <a:ext cx="4030663" cy="299923"/>
          </a:xfrm>
          <a:prstGeom prst="rect">
            <a:avLst/>
          </a:prstGeom>
          <a:noFill/>
        </p:spPr>
        <p:txBody>
          <a:bodyPr wrap="square" lIns="0" tIns="0" rIns="0" bIns="0" rtlCol="0">
            <a:noAutofit/>
          </a:bodyPr>
          <a:lstStyle/>
          <a:p>
            <a:r>
              <a:rPr lang="nb-NO" sz="120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3790478968"/>
              </p:ext>
            </p:extLst>
          </p:nvPr>
        </p:nvGraphicFramePr>
        <p:xfrm>
          <a:off x="285750" y="3275555"/>
          <a:ext cx="4030663" cy="2665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3444567685"/>
              </p:ext>
            </p:extLst>
          </p:nvPr>
        </p:nvGraphicFramePr>
        <p:xfrm>
          <a:off x="4826000" y="3275555"/>
          <a:ext cx="4029075" cy="2665057"/>
        </p:xfrm>
        <a:graphic>
          <a:graphicData uri="http://schemas.openxmlformats.org/drawingml/2006/chart">
            <c:chart xmlns:c="http://schemas.openxmlformats.org/drawingml/2006/chart" xmlns:r="http://schemas.openxmlformats.org/officeDocument/2006/relationships" r:id="rId4"/>
          </a:graphicData>
        </a:graphic>
      </p:graphicFrame>
      <p:pic>
        <p:nvPicPr>
          <p:cNvPr id="22" name="Bild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1" y="1088015"/>
            <a:ext cx="312795" cy="312795"/>
          </a:xfrm>
          <a:prstGeom prst="rect">
            <a:avLst/>
          </a:prstGeom>
        </p:spPr>
      </p:pic>
      <p:grpSp>
        <p:nvGrpSpPr>
          <p:cNvPr id="15" name="Gruppe 14"/>
          <p:cNvGrpSpPr/>
          <p:nvPr/>
        </p:nvGrpSpPr>
        <p:grpSpPr>
          <a:xfrm>
            <a:off x="285751" y="1565156"/>
            <a:ext cx="312795" cy="320798"/>
            <a:chOff x="1270000" y="1273175"/>
            <a:chExt cx="2562225" cy="2562225"/>
          </a:xfrm>
        </p:grpSpPr>
        <p:sp>
          <p:nvSpPr>
            <p:cNvPr id="13"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32" name="Gruppe 31"/>
          <p:cNvGrpSpPr/>
          <p:nvPr/>
        </p:nvGrpSpPr>
        <p:grpSpPr>
          <a:xfrm>
            <a:off x="285751" y="2065852"/>
            <a:ext cx="312795" cy="293794"/>
            <a:chOff x="1270000" y="1270000"/>
            <a:chExt cx="731838" cy="742950"/>
          </a:xfrm>
        </p:grpSpPr>
        <p:sp>
          <p:nvSpPr>
            <p:cNvPr id="30"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1"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33" name="TekstSylinder 32"/>
          <p:cNvSpPr txBox="1"/>
          <p:nvPr/>
        </p:nvSpPr>
        <p:spPr>
          <a:xfrm>
            <a:off x="653678" y="1128990"/>
            <a:ext cx="8183205" cy="312075"/>
          </a:xfrm>
          <a:prstGeom prst="rect">
            <a:avLst/>
          </a:prstGeom>
          <a:noFill/>
        </p:spPr>
        <p:txBody>
          <a:bodyPr wrap="square" lIns="0" tIns="0" rIns="0" bIns="0" rtlCol="0">
            <a:noAutofit/>
          </a:bodyPr>
          <a:lstStyle/>
          <a:p>
            <a:r>
              <a:rPr lang="nb-NO" sz="1200" b="0" dirty="0">
                <a:solidFill>
                  <a:srgbClr val="333333"/>
                </a:solidFill>
                <a:latin typeface="+mn-lt"/>
              </a:rPr>
              <a:t>Hvem gjør frivillig arbeid </a:t>
            </a:r>
            <a:r>
              <a:rPr lang="nb-NO" sz="1200" b="0" dirty="0" smtClean="0">
                <a:solidFill>
                  <a:srgbClr val="333333"/>
                </a:solidFill>
                <a:latin typeface="+mn-lt"/>
              </a:rPr>
              <a:t>i </a:t>
            </a:r>
            <a:r>
              <a:rPr lang="nb-NO" sz="1200" b="0" dirty="0">
                <a:solidFill>
                  <a:srgbClr val="333333"/>
                </a:solidFill>
                <a:latin typeface="+mn-lt"/>
              </a:rPr>
              <a:t>Yrkes-, bransje- og </a:t>
            </a:r>
            <a:r>
              <a:rPr lang="nb-NO" sz="1200" b="0" dirty="0" smtClean="0">
                <a:solidFill>
                  <a:srgbClr val="333333"/>
                </a:solidFill>
                <a:latin typeface="+mn-lt"/>
              </a:rPr>
              <a:t>fagforeninger (hvem er overrepresentert?): De under 60 år</a:t>
            </a:r>
          </a:p>
        </p:txBody>
      </p:sp>
      <p:sp>
        <p:nvSpPr>
          <p:cNvPr id="34" name="TekstSylinder 33"/>
          <p:cNvSpPr txBox="1"/>
          <p:nvPr/>
        </p:nvSpPr>
        <p:spPr>
          <a:xfrm>
            <a:off x="653678" y="1612540"/>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a:t>
            </a:r>
            <a:r>
              <a:rPr lang="nb-NO" sz="1200" b="0" dirty="0">
                <a:solidFill>
                  <a:srgbClr val="333333"/>
                </a:solidFill>
                <a:latin typeface="+mn-lt"/>
              </a:rPr>
              <a:t>Det er sosialt og en anledning til å bli kjent </a:t>
            </a:r>
            <a:r>
              <a:rPr lang="nb-NO" sz="1200" b="0" dirty="0" smtClean="0">
                <a:solidFill>
                  <a:srgbClr val="333333"/>
                </a:solidFill>
                <a:latin typeface="+mn-lt"/>
              </a:rPr>
              <a:t>med lokalmiljøet</a:t>
            </a:r>
          </a:p>
        </p:txBody>
      </p:sp>
      <p:sp>
        <p:nvSpPr>
          <p:cNvPr id="35" name="TekstSylinder 34"/>
          <p:cNvSpPr txBox="1"/>
          <p:nvPr/>
        </p:nvSpPr>
        <p:spPr>
          <a:xfrm>
            <a:off x="653678" y="2104257"/>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a:t>
            </a:r>
            <a:r>
              <a:rPr lang="nb-NO" sz="1200" b="0" dirty="0">
                <a:solidFill>
                  <a:srgbClr val="333333"/>
                </a:solidFill>
                <a:latin typeface="+mn-lt"/>
              </a:rPr>
              <a:t>Å kunne påvirke organisasjonen/aktiviteten de engasjerer seg i</a:t>
            </a:r>
          </a:p>
          <a:p>
            <a:endParaRPr lang="nb-NO" sz="1200" b="0" dirty="0" smtClean="0">
              <a:solidFill>
                <a:srgbClr val="333333"/>
              </a:solidFill>
              <a:latin typeface="+mn-lt"/>
            </a:endParaRPr>
          </a:p>
        </p:txBody>
      </p:sp>
    </p:spTree>
    <p:extLst>
      <p:ext uri="{BB962C8B-B14F-4D97-AF65-F5344CB8AC3E}">
        <p14:creationId xmlns:p14="http://schemas.microsoft.com/office/powerpoint/2010/main" val="3609473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Kulturorganisasjoner</a:t>
            </a:r>
            <a:br>
              <a:rPr lang="nb-NO" sz="2000" dirty="0"/>
            </a:br>
            <a:endParaRPr lang="nb-NO" sz="2000"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24</a:t>
            </a:fld>
            <a:endParaRPr lang="en-AU" dirty="0"/>
          </a:p>
        </p:txBody>
      </p:sp>
      <p:sp>
        <p:nvSpPr>
          <p:cNvPr id="17" name="TekstSylinder 16"/>
          <p:cNvSpPr txBox="1"/>
          <p:nvPr/>
        </p:nvSpPr>
        <p:spPr>
          <a:xfrm>
            <a:off x="285751"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Viktigste motivasjonsfaktorer</a:t>
            </a:r>
          </a:p>
        </p:txBody>
      </p:sp>
      <p:sp>
        <p:nvSpPr>
          <p:cNvPr id="18" name="TekstSylinder 17"/>
          <p:cNvSpPr txBox="1"/>
          <p:nvPr/>
        </p:nvSpPr>
        <p:spPr>
          <a:xfrm>
            <a:off x="4862577"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1252225280"/>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2590144957"/>
              </p:ext>
            </p:extLst>
          </p:nvPr>
        </p:nvGraphicFramePr>
        <p:xfrm>
          <a:off x="4826000" y="3165830"/>
          <a:ext cx="4029075" cy="266505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uppe 9"/>
          <p:cNvGrpSpPr/>
          <p:nvPr/>
        </p:nvGrpSpPr>
        <p:grpSpPr>
          <a:xfrm>
            <a:off x="8559455" y="186825"/>
            <a:ext cx="379265" cy="312831"/>
            <a:chOff x="1266825" y="1266825"/>
            <a:chExt cx="2560638" cy="2560638"/>
          </a:xfrm>
        </p:grpSpPr>
        <p:sp>
          <p:nvSpPr>
            <p:cNvPr id="8" name="Rectangle 5"/>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 name="Freeform 6"/>
            <p:cNvSpPr>
              <a:spLocks noEditPoints="1"/>
            </p:cNvSpPr>
            <p:nvPr/>
          </p:nvSpPr>
          <p:spPr bwMode="auto">
            <a:xfrm>
              <a:off x="1843088" y="1585913"/>
              <a:ext cx="1216025" cy="1857375"/>
            </a:xfrm>
            <a:custGeom>
              <a:avLst/>
              <a:gdLst>
                <a:gd name="T0" fmla="*/ 85 w 323"/>
                <a:gd name="T1" fmla="*/ 128 h 493"/>
                <a:gd name="T2" fmla="*/ 85 w 323"/>
                <a:gd name="T3" fmla="*/ 380 h 493"/>
                <a:gd name="T4" fmla="*/ 59 w 323"/>
                <a:gd name="T5" fmla="*/ 374 h 493"/>
                <a:gd name="T6" fmla="*/ 0 w 323"/>
                <a:gd name="T7" fmla="*/ 434 h 493"/>
                <a:gd name="T8" fmla="*/ 59 w 323"/>
                <a:gd name="T9" fmla="*/ 493 h 493"/>
                <a:gd name="T10" fmla="*/ 119 w 323"/>
                <a:gd name="T11" fmla="*/ 434 h 493"/>
                <a:gd name="T12" fmla="*/ 119 w 323"/>
                <a:gd name="T13" fmla="*/ 238 h 493"/>
                <a:gd name="T14" fmla="*/ 289 w 323"/>
                <a:gd name="T15" fmla="*/ 145 h 493"/>
                <a:gd name="T16" fmla="*/ 289 w 323"/>
                <a:gd name="T17" fmla="*/ 261 h 493"/>
                <a:gd name="T18" fmla="*/ 263 w 323"/>
                <a:gd name="T19" fmla="*/ 255 h 493"/>
                <a:gd name="T20" fmla="*/ 204 w 323"/>
                <a:gd name="T21" fmla="*/ 315 h 493"/>
                <a:gd name="T22" fmla="*/ 263 w 323"/>
                <a:gd name="T23" fmla="*/ 374 h 493"/>
                <a:gd name="T24" fmla="*/ 323 w 323"/>
                <a:gd name="T25" fmla="*/ 315 h 493"/>
                <a:gd name="T26" fmla="*/ 323 w 323"/>
                <a:gd name="T27" fmla="*/ 0 h 493"/>
                <a:gd name="T28" fmla="*/ 85 w 323"/>
                <a:gd name="T29" fmla="*/ 128 h 493"/>
                <a:gd name="T30" fmla="*/ 289 w 323"/>
                <a:gd name="T31" fmla="*/ 102 h 493"/>
                <a:gd name="T32" fmla="*/ 119 w 323"/>
                <a:gd name="T33" fmla="*/ 196 h 493"/>
                <a:gd name="T34" fmla="*/ 119 w 323"/>
                <a:gd name="T35" fmla="*/ 153 h 493"/>
                <a:gd name="T36" fmla="*/ 289 w 323"/>
                <a:gd name="T37" fmla="*/ 60 h 493"/>
                <a:gd name="T38" fmla="*/ 289 w 323"/>
                <a:gd name="T39" fmla="*/ 10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3" h="493">
                  <a:moveTo>
                    <a:pt x="85" y="128"/>
                  </a:moveTo>
                  <a:cubicBezTo>
                    <a:pt x="85" y="380"/>
                    <a:pt x="85" y="380"/>
                    <a:pt x="85" y="380"/>
                  </a:cubicBezTo>
                  <a:cubicBezTo>
                    <a:pt x="77" y="376"/>
                    <a:pt x="68" y="374"/>
                    <a:pt x="59" y="374"/>
                  </a:cubicBezTo>
                  <a:cubicBezTo>
                    <a:pt x="26" y="374"/>
                    <a:pt x="0" y="401"/>
                    <a:pt x="0" y="434"/>
                  </a:cubicBezTo>
                  <a:cubicBezTo>
                    <a:pt x="0" y="467"/>
                    <a:pt x="26" y="493"/>
                    <a:pt x="59" y="493"/>
                  </a:cubicBezTo>
                  <a:cubicBezTo>
                    <a:pt x="92" y="493"/>
                    <a:pt x="119" y="467"/>
                    <a:pt x="119" y="434"/>
                  </a:cubicBezTo>
                  <a:cubicBezTo>
                    <a:pt x="119" y="238"/>
                    <a:pt x="119" y="238"/>
                    <a:pt x="119" y="238"/>
                  </a:cubicBezTo>
                  <a:cubicBezTo>
                    <a:pt x="289" y="145"/>
                    <a:pt x="289" y="145"/>
                    <a:pt x="289" y="145"/>
                  </a:cubicBezTo>
                  <a:cubicBezTo>
                    <a:pt x="289" y="261"/>
                    <a:pt x="289" y="261"/>
                    <a:pt x="289" y="261"/>
                  </a:cubicBezTo>
                  <a:cubicBezTo>
                    <a:pt x="281" y="257"/>
                    <a:pt x="272" y="255"/>
                    <a:pt x="263" y="255"/>
                  </a:cubicBezTo>
                  <a:cubicBezTo>
                    <a:pt x="230" y="255"/>
                    <a:pt x="204" y="282"/>
                    <a:pt x="204" y="315"/>
                  </a:cubicBezTo>
                  <a:cubicBezTo>
                    <a:pt x="204" y="348"/>
                    <a:pt x="230" y="374"/>
                    <a:pt x="263" y="374"/>
                  </a:cubicBezTo>
                  <a:cubicBezTo>
                    <a:pt x="296" y="374"/>
                    <a:pt x="323" y="348"/>
                    <a:pt x="323" y="315"/>
                  </a:cubicBezTo>
                  <a:cubicBezTo>
                    <a:pt x="323" y="0"/>
                    <a:pt x="323" y="0"/>
                    <a:pt x="323" y="0"/>
                  </a:cubicBezTo>
                  <a:lnTo>
                    <a:pt x="85" y="128"/>
                  </a:lnTo>
                  <a:close/>
                  <a:moveTo>
                    <a:pt x="289" y="102"/>
                  </a:moveTo>
                  <a:cubicBezTo>
                    <a:pt x="119" y="196"/>
                    <a:pt x="119" y="196"/>
                    <a:pt x="119" y="196"/>
                  </a:cubicBezTo>
                  <a:cubicBezTo>
                    <a:pt x="119" y="153"/>
                    <a:pt x="119" y="153"/>
                    <a:pt x="119" y="153"/>
                  </a:cubicBezTo>
                  <a:cubicBezTo>
                    <a:pt x="289" y="60"/>
                    <a:pt x="289" y="60"/>
                    <a:pt x="289" y="60"/>
                  </a:cubicBezTo>
                  <a:lnTo>
                    <a:pt x="289" y="102"/>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24" name="Gruppe 23"/>
          <p:cNvGrpSpPr/>
          <p:nvPr/>
        </p:nvGrpSpPr>
        <p:grpSpPr>
          <a:xfrm rot="510731">
            <a:off x="8225473" y="315147"/>
            <a:ext cx="342412" cy="296758"/>
            <a:chOff x="1266825" y="1266825"/>
            <a:chExt cx="2560638" cy="2560638"/>
          </a:xfrm>
        </p:grpSpPr>
        <p:sp>
          <p:nvSpPr>
            <p:cNvPr id="14" name="Rectangle 10"/>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 name="Freeform 11"/>
            <p:cNvSpPr>
              <a:spLocks/>
            </p:cNvSpPr>
            <p:nvPr/>
          </p:nvSpPr>
          <p:spPr bwMode="auto">
            <a:xfrm>
              <a:off x="2090738" y="2751138"/>
              <a:ext cx="342900" cy="346075"/>
            </a:xfrm>
            <a:custGeom>
              <a:avLst/>
              <a:gdLst>
                <a:gd name="T0" fmla="*/ 44 w 91"/>
                <a:gd name="T1" fmla="*/ 0 h 92"/>
                <a:gd name="T2" fmla="*/ 0 w 91"/>
                <a:gd name="T3" fmla="*/ 56 h 92"/>
                <a:gd name="T4" fmla="*/ 43 w 91"/>
                <a:gd name="T5" fmla="*/ 92 h 92"/>
                <a:gd name="T6" fmla="*/ 91 w 91"/>
                <a:gd name="T7" fmla="*/ 41 h 92"/>
                <a:gd name="T8" fmla="*/ 44 w 91"/>
                <a:gd name="T9" fmla="*/ 0 h 92"/>
              </a:gdLst>
              <a:ahLst/>
              <a:cxnLst>
                <a:cxn ang="0">
                  <a:pos x="T0" y="T1"/>
                </a:cxn>
                <a:cxn ang="0">
                  <a:pos x="T2" y="T3"/>
                </a:cxn>
                <a:cxn ang="0">
                  <a:pos x="T4" y="T5"/>
                </a:cxn>
                <a:cxn ang="0">
                  <a:pos x="T6" y="T7"/>
                </a:cxn>
                <a:cxn ang="0">
                  <a:pos x="T8" y="T9"/>
                </a:cxn>
              </a:cxnLst>
              <a:rect l="0" t="0" r="r" b="b"/>
              <a:pathLst>
                <a:path w="91" h="92">
                  <a:moveTo>
                    <a:pt x="44" y="0"/>
                  </a:moveTo>
                  <a:cubicBezTo>
                    <a:pt x="23" y="27"/>
                    <a:pt x="7" y="48"/>
                    <a:pt x="0" y="56"/>
                  </a:cubicBezTo>
                  <a:cubicBezTo>
                    <a:pt x="43" y="92"/>
                    <a:pt x="43" y="92"/>
                    <a:pt x="43" y="92"/>
                  </a:cubicBezTo>
                  <a:cubicBezTo>
                    <a:pt x="50" y="84"/>
                    <a:pt x="68" y="65"/>
                    <a:pt x="91" y="41"/>
                  </a:cubicBezTo>
                  <a:lnTo>
                    <a:pt x="44"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6" name="Freeform 12"/>
            <p:cNvSpPr>
              <a:spLocks/>
            </p:cNvSpPr>
            <p:nvPr/>
          </p:nvSpPr>
          <p:spPr bwMode="auto">
            <a:xfrm>
              <a:off x="1665288" y="3017838"/>
              <a:ext cx="531813" cy="455613"/>
            </a:xfrm>
            <a:custGeom>
              <a:avLst/>
              <a:gdLst>
                <a:gd name="T0" fmla="*/ 105 w 141"/>
                <a:gd name="T1" fmla="*/ 0 h 121"/>
                <a:gd name="T2" fmla="*/ 46 w 141"/>
                <a:gd name="T3" fmla="*/ 80 h 121"/>
                <a:gd name="T4" fmla="*/ 46 w 141"/>
                <a:gd name="T5" fmla="*/ 82 h 121"/>
                <a:gd name="T6" fmla="*/ 18 w 141"/>
                <a:gd name="T7" fmla="*/ 110 h 121"/>
                <a:gd name="T8" fmla="*/ 0 w 141"/>
                <a:gd name="T9" fmla="*/ 104 h 121"/>
                <a:gd name="T10" fmla="*/ 56 w 141"/>
                <a:gd name="T11" fmla="*/ 120 h 121"/>
                <a:gd name="T12" fmla="*/ 141 w 141"/>
                <a:gd name="T13" fmla="*/ 31 h 121"/>
                <a:gd name="T14" fmla="*/ 105 w 14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21">
                  <a:moveTo>
                    <a:pt x="105" y="0"/>
                  </a:moveTo>
                  <a:cubicBezTo>
                    <a:pt x="71" y="12"/>
                    <a:pt x="47" y="43"/>
                    <a:pt x="46" y="80"/>
                  </a:cubicBezTo>
                  <a:cubicBezTo>
                    <a:pt x="46" y="82"/>
                    <a:pt x="46" y="82"/>
                    <a:pt x="46" y="82"/>
                  </a:cubicBezTo>
                  <a:cubicBezTo>
                    <a:pt x="45" y="96"/>
                    <a:pt x="33" y="109"/>
                    <a:pt x="18" y="110"/>
                  </a:cubicBezTo>
                  <a:cubicBezTo>
                    <a:pt x="11" y="110"/>
                    <a:pt x="5" y="108"/>
                    <a:pt x="0" y="104"/>
                  </a:cubicBezTo>
                  <a:cubicBezTo>
                    <a:pt x="16" y="115"/>
                    <a:pt x="35" y="121"/>
                    <a:pt x="56" y="120"/>
                  </a:cubicBezTo>
                  <a:cubicBezTo>
                    <a:pt x="104" y="117"/>
                    <a:pt x="141" y="78"/>
                    <a:pt x="141" y="31"/>
                  </a:cubicBezTo>
                  <a:lnTo>
                    <a:pt x="105"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3" name="Freeform 13"/>
            <p:cNvSpPr>
              <a:spLocks/>
            </p:cNvSpPr>
            <p:nvPr/>
          </p:nvSpPr>
          <p:spPr bwMode="auto">
            <a:xfrm>
              <a:off x="2293938" y="1604963"/>
              <a:ext cx="1100138" cy="1250950"/>
            </a:xfrm>
            <a:custGeom>
              <a:avLst/>
              <a:gdLst>
                <a:gd name="T0" fmla="*/ 285 w 292"/>
                <a:gd name="T1" fmla="*/ 6 h 332"/>
                <a:gd name="T2" fmla="*/ 278 w 292"/>
                <a:gd name="T3" fmla="*/ 0 h 332"/>
                <a:gd name="T4" fmla="*/ 115 w 292"/>
                <a:gd name="T5" fmla="*/ 149 h 332"/>
                <a:gd name="T6" fmla="*/ 0 w 292"/>
                <a:gd name="T7" fmla="*/ 291 h 332"/>
                <a:gd name="T8" fmla="*/ 49 w 292"/>
                <a:gd name="T9" fmla="*/ 332 h 332"/>
                <a:gd name="T10" fmla="*/ 170 w 292"/>
                <a:gd name="T11" fmla="*/ 197 h 332"/>
                <a:gd name="T12" fmla="*/ 292 w 292"/>
                <a:gd name="T13" fmla="*/ 12 h 332"/>
                <a:gd name="T14" fmla="*/ 285 w 292"/>
                <a:gd name="T15" fmla="*/ 6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332">
                  <a:moveTo>
                    <a:pt x="285" y="6"/>
                  </a:moveTo>
                  <a:cubicBezTo>
                    <a:pt x="278" y="0"/>
                    <a:pt x="278" y="0"/>
                    <a:pt x="278" y="0"/>
                  </a:cubicBezTo>
                  <a:cubicBezTo>
                    <a:pt x="278" y="0"/>
                    <a:pt x="186" y="65"/>
                    <a:pt x="115" y="149"/>
                  </a:cubicBezTo>
                  <a:cubicBezTo>
                    <a:pt x="78" y="192"/>
                    <a:pt x="34" y="247"/>
                    <a:pt x="0" y="291"/>
                  </a:cubicBezTo>
                  <a:cubicBezTo>
                    <a:pt x="49" y="332"/>
                    <a:pt x="49" y="332"/>
                    <a:pt x="49" y="332"/>
                  </a:cubicBezTo>
                  <a:cubicBezTo>
                    <a:pt x="87" y="291"/>
                    <a:pt x="134" y="239"/>
                    <a:pt x="170" y="197"/>
                  </a:cubicBezTo>
                  <a:cubicBezTo>
                    <a:pt x="242" y="113"/>
                    <a:pt x="292" y="12"/>
                    <a:pt x="292" y="12"/>
                  </a:cubicBezTo>
                  <a:lnTo>
                    <a:pt x="285" y="6"/>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pic>
        <p:nvPicPr>
          <p:cNvPr id="21" name="Bild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785" y="923217"/>
            <a:ext cx="312795" cy="312795"/>
          </a:xfrm>
          <a:prstGeom prst="rect">
            <a:avLst/>
          </a:prstGeom>
        </p:spPr>
      </p:pic>
      <p:grpSp>
        <p:nvGrpSpPr>
          <p:cNvPr id="26" name="Gruppe 25"/>
          <p:cNvGrpSpPr/>
          <p:nvPr/>
        </p:nvGrpSpPr>
        <p:grpSpPr>
          <a:xfrm>
            <a:off x="273785" y="1459346"/>
            <a:ext cx="312795" cy="320798"/>
            <a:chOff x="1270000" y="1273175"/>
            <a:chExt cx="2562225" cy="2562225"/>
          </a:xfrm>
        </p:grpSpPr>
        <p:sp>
          <p:nvSpPr>
            <p:cNvPr id="27"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8"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29" name="Gruppe 28"/>
          <p:cNvGrpSpPr/>
          <p:nvPr/>
        </p:nvGrpSpPr>
        <p:grpSpPr>
          <a:xfrm>
            <a:off x="273785" y="1982163"/>
            <a:ext cx="312795" cy="293794"/>
            <a:chOff x="1270000" y="1270000"/>
            <a:chExt cx="731838" cy="742950"/>
          </a:xfrm>
        </p:grpSpPr>
        <p:sp>
          <p:nvSpPr>
            <p:cNvPr id="30"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1"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32" name="TekstSylinder 31"/>
          <p:cNvSpPr txBox="1"/>
          <p:nvPr/>
        </p:nvSpPr>
        <p:spPr>
          <a:xfrm>
            <a:off x="641712" y="912574"/>
            <a:ext cx="8183205" cy="312075"/>
          </a:xfrm>
          <a:prstGeom prst="rect">
            <a:avLst/>
          </a:prstGeom>
          <a:noFill/>
        </p:spPr>
        <p:txBody>
          <a:bodyPr wrap="square" lIns="0" tIns="0" rIns="0" bIns="0" rtlCol="0">
            <a:noAutofit/>
          </a:bodyPr>
          <a:lstStyle/>
          <a:p>
            <a:r>
              <a:rPr lang="nb-NO" sz="1200" b="0" dirty="0">
                <a:solidFill>
                  <a:srgbClr val="333333"/>
                </a:solidFill>
                <a:latin typeface="+mn-lt"/>
              </a:rPr>
              <a:t>Hvem gjør frivillig arbeid i kulturorganisasjoner (hvem er overrepresentert?): </a:t>
            </a:r>
            <a:r>
              <a:rPr lang="nb-NO" sz="1200" b="0" dirty="0" smtClean="0">
                <a:solidFill>
                  <a:srgbClr val="333333"/>
                </a:solidFill>
                <a:latin typeface="+mn-lt"/>
              </a:rPr>
              <a:t>Kvinner; bosatt på Østlandet; Fellesskapsorienterte</a:t>
            </a:r>
          </a:p>
        </p:txBody>
      </p:sp>
      <p:sp>
        <p:nvSpPr>
          <p:cNvPr id="33" name="TekstSylinder 32"/>
          <p:cNvSpPr txBox="1"/>
          <p:nvPr/>
        </p:nvSpPr>
        <p:spPr>
          <a:xfrm>
            <a:off x="641712" y="1455112"/>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Det er sosialt og en anledning til å bli kjent for lokalmiljøet, og frivilligheten har en verdi for samfunnet som de ønsker å støtte opp om </a:t>
            </a:r>
          </a:p>
        </p:txBody>
      </p:sp>
      <p:sp>
        <p:nvSpPr>
          <p:cNvPr id="34" name="TekstSylinder 33"/>
          <p:cNvSpPr txBox="1"/>
          <p:nvPr/>
        </p:nvSpPr>
        <p:spPr>
          <a:xfrm>
            <a:off x="641712" y="2020568"/>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De må selv ha kontroll over hvor mye tid og energi de skal bruke</a:t>
            </a:r>
          </a:p>
        </p:txBody>
      </p:sp>
    </p:spTree>
    <p:extLst>
      <p:ext uri="{BB962C8B-B14F-4D97-AF65-F5344CB8AC3E}">
        <p14:creationId xmlns:p14="http://schemas.microsoft.com/office/powerpoint/2010/main" val="3836065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Idrettsorganisasjoner</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25</a:t>
            </a:fld>
            <a:endParaRPr lang="en-AU" dirty="0"/>
          </a:p>
        </p:txBody>
      </p:sp>
      <p:sp>
        <p:nvSpPr>
          <p:cNvPr id="17" name="TekstSylinder 16"/>
          <p:cNvSpPr txBox="1"/>
          <p:nvPr/>
        </p:nvSpPr>
        <p:spPr>
          <a:xfrm>
            <a:off x="285751"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Viktigste motivasjonsfaktorer</a:t>
            </a:r>
          </a:p>
        </p:txBody>
      </p:sp>
      <p:sp>
        <p:nvSpPr>
          <p:cNvPr id="18" name="TekstSylinder 17"/>
          <p:cNvSpPr txBox="1"/>
          <p:nvPr/>
        </p:nvSpPr>
        <p:spPr>
          <a:xfrm>
            <a:off x="4862577"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1569923689"/>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2567128897"/>
              </p:ext>
            </p:extLst>
          </p:nvPr>
        </p:nvGraphicFramePr>
        <p:xfrm>
          <a:off x="4826000" y="3165830"/>
          <a:ext cx="4029075" cy="2665057"/>
        </p:xfrm>
        <a:graphic>
          <a:graphicData uri="http://schemas.openxmlformats.org/drawingml/2006/chart">
            <c:chart xmlns:c="http://schemas.openxmlformats.org/drawingml/2006/chart" xmlns:r="http://schemas.openxmlformats.org/officeDocument/2006/relationships" r:id="rId3"/>
          </a:graphicData>
        </a:graphic>
      </p:graphicFrame>
      <p:pic>
        <p:nvPicPr>
          <p:cNvPr id="24" name="Bild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5589" y="219601"/>
            <a:ext cx="398690" cy="398690"/>
          </a:xfrm>
          <a:prstGeom prst="rect">
            <a:avLst/>
          </a:prstGeom>
        </p:spPr>
      </p:pic>
      <p:grpSp>
        <p:nvGrpSpPr>
          <p:cNvPr id="31" name="Gruppe 30"/>
          <p:cNvGrpSpPr/>
          <p:nvPr/>
        </p:nvGrpSpPr>
        <p:grpSpPr>
          <a:xfrm rot="833886">
            <a:off x="8045029" y="302261"/>
            <a:ext cx="386745" cy="427318"/>
            <a:chOff x="1270000" y="1273175"/>
            <a:chExt cx="2562225" cy="2562225"/>
          </a:xfrm>
        </p:grpSpPr>
        <p:sp>
          <p:nvSpPr>
            <p:cNvPr id="32" name="Freeform 6"/>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3" name="Freeform 7"/>
            <p:cNvSpPr>
              <a:spLocks noEditPoints="1"/>
            </p:cNvSpPr>
            <p:nvPr/>
          </p:nvSpPr>
          <p:spPr bwMode="auto">
            <a:xfrm>
              <a:off x="1552575" y="2644775"/>
              <a:ext cx="809625" cy="806450"/>
            </a:xfrm>
            <a:custGeom>
              <a:avLst/>
              <a:gdLst>
                <a:gd name="T0" fmla="*/ 108 w 215"/>
                <a:gd name="T1" fmla="*/ 0 h 214"/>
                <a:gd name="T2" fmla="*/ 0 w 215"/>
                <a:gd name="T3" fmla="*/ 107 h 214"/>
                <a:gd name="T4" fmla="*/ 108 w 215"/>
                <a:gd name="T5" fmla="*/ 214 h 214"/>
                <a:gd name="T6" fmla="*/ 215 w 215"/>
                <a:gd name="T7" fmla="*/ 107 h 214"/>
                <a:gd name="T8" fmla="*/ 108 w 215"/>
                <a:gd name="T9" fmla="*/ 0 h 214"/>
                <a:gd name="T10" fmla="*/ 108 w 215"/>
                <a:gd name="T11" fmla="*/ 196 h 214"/>
                <a:gd name="T12" fmla="*/ 19 w 215"/>
                <a:gd name="T13" fmla="*/ 107 h 214"/>
                <a:gd name="T14" fmla="*/ 108 w 215"/>
                <a:gd name="T15" fmla="*/ 19 h 214"/>
                <a:gd name="T16" fmla="*/ 197 w 215"/>
                <a:gd name="T17" fmla="*/ 107 h 214"/>
                <a:gd name="T18" fmla="*/ 108 w 215"/>
                <a:gd name="T19" fmla="*/ 1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4">
                  <a:moveTo>
                    <a:pt x="108" y="0"/>
                  </a:moveTo>
                  <a:cubicBezTo>
                    <a:pt x="49" y="0"/>
                    <a:pt x="0" y="49"/>
                    <a:pt x="0" y="107"/>
                  </a:cubicBezTo>
                  <a:cubicBezTo>
                    <a:pt x="0" y="167"/>
                    <a:pt x="49" y="214"/>
                    <a:pt x="108" y="214"/>
                  </a:cubicBezTo>
                  <a:cubicBezTo>
                    <a:pt x="167" y="214"/>
                    <a:pt x="215" y="167"/>
                    <a:pt x="215" y="107"/>
                  </a:cubicBezTo>
                  <a:cubicBezTo>
                    <a:pt x="215" y="49"/>
                    <a:pt x="167" y="0"/>
                    <a:pt x="108" y="0"/>
                  </a:cubicBezTo>
                  <a:close/>
                  <a:moveTo>
                    <a:pt x="108" y="196"/>
                  </a:moveTo>
                  <a:cubicBezTo>
                    <a:pt x="59" y="196"/>
                    <a:pt x="19" y="157"/>
                    <a:pt x="19" y="107"/>
                  </a:cubicBezTo>
                  <a:cubicBezTo>
                    <a:pt x="19" y="59"/>
                    <a:pt x="59" y="19"/>
                    <a:pt x="108" y="19"/>
                  </a:cubicBezTo>
                  <a:cubicBezTo>
                    <a:pt x="157" y="19"/>
                    <a:pt x="197" y="59"/>
                    <a:pt x="197" y="107"/>
                  </a:cubicBezTo>
                  <a:cubicBezTo>
                    <a:pt x="197" y="157"/>
                    <a:pt x="157" y="196"/>
                    <a:pt x="108" y="196"/>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4" name="Freeform 8"/>
            <p:cNvSpPr>
              <a:spLocks noEditPoints="1"/>
            </p:cNvSpPr>
            <p:nvPr/>
          </p:nvSpPr>
          <p:spPr bwMode="auto">
            <a:xfrm>
              <a:off x="2738438" y="2644775"/>
              <a:ext cx="811213" cy="806450"/>
            </a:xfrm>
            <a:custGeom>
              <a:avLst/>
              <a:gdLst>
                <a:gd name="T0" fmla="*/ 108 w 215"/>
                <a:gd name="T1" fmla="*/ 0 h 214"/>
                <a:gd name="T2" fmla="*/ 0 w 215"/>
                <a:gd name="T3" fmla="*/ 107 h 214"/>
                <a:gd name="T4" fmla="*/ 108 w 215"/>
                <a:gd name="T5" fmla="*/ 214 h 214"/>
                <a:gd name="T6" fmla="*/ 215 w 215"/>
                <a:gd name="T7" fmla="*/ 107 h 214"/>
                <a:gd name="T8" fmla="*/ 108 w 215"/>
                <a:gd name="T9" fmla="*/ 0 h 214"/>
                <a:gd name="T10" fmla="*/ 108 w 215"/>
                <a:gd name="T11" fmla="*/ 196 h 214"/>
                <a:gd name="T12" fmla="*/ 19 w 215"/>
                <a:gd name="T13" fmla="*/ 107 h 214"/>
                <a:gd name="T14" fmla="*/ 108 w 215"/>
                <a:gd name="T15" fmla="*/ 19 h 214"/>
                <a:gd name="T16" fmla="*/ 196 w 215"/>
                <a:gd name="T17" fmla="*/ 107 h 214"/>
                <a:gd name="T18" fmla="*/ 108 w 215"/>
                <a:gd name="T19" fmla="*/ 1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4">
                  <a:moveTo>
                    <a:pt x="108" y="0"/>
                  </a:moveTo>
                  <a:cubicBezTo>
                    <a:pt x="48" y="0"/>
                    <a:pt x="0" y="49"/>
                    <a:pt x="0" y="107"/>
                  </a:cubicBezTo>
                  <a:cubicBezTo>
                    <a:pt x="0" y="167"/>
                    <a:pt x="48" y="214"/>
                    <a:pt x="108" y="214"/>
                  </a:cubicBezTo>
                  <a:cubicBezTo>
                    <a:pt x="167" y="214"/>
                    <a:pt x="215" y="167"/>
                    <a:pt x="215" y="107"/>
                  </a:cubicBezTo>
                  <a:cubicBezTo>
                    <a:pt x="215" y="49"/>
                    <a:pt x="167" y="0"/>
                    <a:pt x="108" y="0"/>
                  </a:cubicBezTo>
                  <a:close/>
                  <a:moveTo>
                    <a:pt x="108" y="196"/>
                  </a:moveTo>
                  <a:cubicBezTo>
                    <a:pt x="59" y="196"/>
                    <a:pt x="19" y="157"/>
                    <a:pt x="19" y="107"/>
                  </a:cubicBezTo>
                  <a:cubicBezTo>
                    <a:pt x="19" y="59"/>
                    <a:pt x="59" y="19"/>
                    <a:pt x="108" y="19"/>
                  </a:cubicBezTo>
                  <a:cubicBezTo>
                    <a:pt x="156" y="19"/>
                    <a:pt x="196" y="59"/>
                    <a:pt x="196" y="107"/>
                  </a:cubicBezTo>
                  <a:cubicBezTo>
                    <a:pt x="196" y="157"/>
                    <a:pt x="156" y="196"/>
                    <a:pt x="108" y="196"/>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5" name="Freeform 9"/>
            <p:cNvSpPr>
              <a:spLocks/>
            </p:cNvSpPr>
            <p:nvPr/>
          </p:nvSpPr>
          <p:spPr bwMode="auto">
            <a:xfrm>
              <a:off x="2551113" y="1624013"/>
              <a:ext cx="290513" cy="290513"/>
            </a:xfrm>
            <a:custGeom>
              <a:avLst/>
              <a:gdLst>
                <a:gd name="T0" fmla="*/ 39 w 77"/>
                <a:gd name="T1" fmla="*/ 77 h 77"/>
                <a:gd name="T2" fmla="*/ 77 w 77"/>
                <a:gd name="T3" fmla="*/ 38 h 77"/>
                <a:gd name="T4" fmla="*/ 39 w 77"/>
                <a:gd name="T5" fmla="*/ 0 h 77"/>
                <a:gd name="T6" fmla="*/ 0 w 77"/>
                <a:gd name="T7" fmla="*/ 38 h 77"/>
                <a:gd name="T8" fmla="*/ 39 w 77"/>
                <a:gd name="T9" fmla="*/ 77 h 77"/>
              </a:gdLst>
              <a:ahLst/>
              <a:cxnLst>
                <a:cxn ang="0">
                  <a:pos x="T0" y="T1"/>
                </a:cxn>
                <a:cxn ang="0">
                  <a:pos x="T2" y="T3"/>
                </a:cxn>
                <a:cxn ang="0">
                  <a:pos x="T4" y="T5"/>
                </a:cxn>
                <a:cxn ang="0">
                  <a:pos x="T6" y="T7"/>
                </a:cxn>
                <a:cxn ang="0">
                  <a:pos x="T8" y="T9"/>
                </a:cxn>
              </a:cxnLst>
              <a:rect l="0" t="0" r="r" b="b"/>
              <a:pathLst>
                <a:path w="77" h="77">
                  <a:moveTo>
                    <a:pt x="39" y="77"/>
                  </a:moveTo>
                  <a:cubicBezTo>
                    <a:pt x="59" y="77"/>
                    <a:pt x="77" y="60"/>
                    <a:pt x="77" y="38"/>
                  </a:cubicBezTo>
                  <a:cubicBezTo>
                    <a:pt x="77" y="17"/>
                    <a:pt x="59" y="0"/>
                    <a:pt x="39" y="0"/>
                  </a:cubicBezTo>
                  <a:cubicBezTo>
                    <a:pt x="17" y="0"/>
                    <a:pt x="0" y="17"/>
                    <a:pt x="0" y="38"/>
                  </a:cubicBezTo>
                  <a:cubicBezTo>
                    <a:pt x="0" y="60"/>
                    <a:pt x="17" y="77"/>
                    <a:pt x="39" y="7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6" name="Freeform 10"/>
            <p:cNvSpPr>
              <a:spLocks/>
            </p:cNvSpPr>
            <p:nvPr/>
          </p:nvSpPr>
          <p:spPr bwMode="auto">
            <a:xfrm>
              <a:off x="1963738" y="1857375"/>
              <a:ext cx="1069975" cy="1338263"/>
            </a:xfrm>
            <a:custGeom>
              <a:avLst/>
              <a:gdLst>
                <a:gd name="T0" fmla="*/ 162 w 284"/>
                <a:gd name="T1" fmla="*/ 77 h 355"/>
                <a:gd name="T2" fmla="*/ 198 w 284"/>
                <a:gd name="T3" fmla="*/ 126 h 355"/>
                <a:gd name="T4" fmla="*/ 284 w 284"/>
                <a:gd name="T5" fmla="*/ 126 h 355"/>
                <a:gd name="T6" fmla="*/ 284 w 284"/>
                <a:gd name="T7" fmla="*/ 91 h 355"/>
                <a:gd name="T8" fmla="*/ 215 w 284"/>
                <a:gd name="T9" fmla="*/ 91 h 355"/>
                <a:gd name="T10" fmla="*/ 165 w 284"/>
                <a:gd name="T11" fmla="*/ 24 h 355"/>
                <a:gd name="T12" fmla="*/ 165 w 284"/>
                <a:gd name="T13" fmla="*/ 24 h 355"/>
                <a:gd name="T14" fmla="*/ 155 w 284"/>
                <a:gd name="T15" fmla="*/ 14 h 355"/>
                <a:gd name="T16" fmla="*/ 97 w 284"/>
                <a:gd name="T17" fmla="*/ 23 h 355"/>
                <a:gd name="T18" fmla="*/ 97 w 284"/>
                <a:gd name="T19" fmla="*/ 23 h 355"/>
                <a:gd name="T20" fmla="*/ 18 w 284"/>
                <a:gd name="T21" fmla="*/ 111 h 355"/>
                <a:gd name="T22" fmla="*/ 15 w 284"/>
                <a:gd name="T23" fmla="*/ 117 h 355"/>
                <a:gd name="T24" fmla="*/ 25 w 284"/>
                <a:gd name="T25" fmla="*/ 175 h 355"/>
                <a:gd name="T26" fmla="*/ 30 w 284"/>
                <a:gd name="T27" fmla="*/ 179 h 355"/>
                <a:gd name="T28" fmla="*/ 131 w 284"/>
                <a:gd name="T29" fmla="*/ 236 h 355"/>
                <a:gd name="T30" fmla="*/ 131 w 284"/>
                <a:gd name="T31" fmla="*/ 355 h 355"/>
                <a:gd name="T32" fmla="*/ 181 w 284"/>
                <a:gd name="T33" fmla="*/ 355 h 355"/>
                <a:gd name="T34" fmla="*/ 181 w 284"/>
                <a:gd name="T35" fmla="*/ 202 h 355"/>
                <a:gd name="T36" fmla="*/ 95 w 284"/>
                <a:gd name="T37" fmla="*/ 153 h 355"/>
                <a:gd name="T38" fmla="*/ 160 w 284"/>
                <a:gd name="T39" fmla="*/ 80 h 355"/>
                <a:gd name="T40" fmla="*/ 162 w 284"/>
                <a:gd name="T41" fmla="*/ 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55">
                  <a:moveTo>
                    <a:pt x="162" y="77"/>
                  </a:moveTo>
                  <a:cubicBezTo>
                    <a:pt x="198" y="126"/>
                    <a:pt x="198" y="126"/>
                    <a:pt x="198" y="126"/>
                  </a:cubicBezTo>
                  <a:cubicBezTo>
                    <a:pt x="284" y="126"/>
                    <a:pt x="284" y="126"/>
                    <a:pt x="284" y="126"/>
                  </a:cubicBezTo>
                  <a:cubicBezTo>
                    <a:pt x="284" y="91"/>
                    <a:pt x="284" y="91"/>
                    <a:pt x="284" y="91"/>
                  </a:cubicBezTo>
                  <a:cubicBezTo>
                    <a:pt x="215" y="91"/>
                    <a:pt x="215" y="91"/>
                    <a:pt x="215" y="91"/>
                  </a:cubicBezTo>
                  <a:cubicBezTo>
                    <a:pt x="165" y="24"/>
                    <a:pt x="165" y="24"/>
                    <a:pt x="165" y="24"/>
                  </a:cubicBezTo>
                  <a:cubicBezTo>
                    <a:pt x="165" y="24"/>
                    <a:pt x="165" y="24"/>
                    <a:pt x="165" y="24"/>
                  </a:cubicBezTo>
                  <a:cubicBezTo>
                    <a:pt x="162" y="20"/>
                    <a:pt x="159" y="17"/>
                    <a:pt x="155" y="14"/>
                  </a:cubicBezTo>
                  <a:cubicBezTo>
                    <a:pt x="136" y="0"/>
                    <a:pt x="110" y="5"/>
                    <a:pt x="97" y="23"/>
                  </a:cubicBezTo>
                  <a:cubicBezTo>
                    <a:pt x="97" y="23"/>
                    <a:pt x="97" y="23"/>
                    <a:pt x="97" y="23"/>
                  </a:cubicBezTo>
                  <a:cubicBezTo>
                    <a:pt x="18" y="111"/>
                    <a:pt x="18" y="111"/>
                    <a:pt x="18" y="111"/>
                  </a:cubicBezTo>
                  <a:cubicBezTo>
                    <a:pt x="17" y="113"/>
                    <a:pt x="16" y="115"/>
                    <a:pt x="15" y="117"/>
                  </a:cubicBezTo>
                  <a:cubicBezTo>
                    <a:pt x="0" y="135"/>
                    <a:pt x="5" y="162"/>
                    <a:pt x="25" y="175"/>
                  </a:cubicBezTo>
                  <a:cubicBezTo>
                    <a:pt x="26" y="177"/>
                    <a:pt x="28" y="178"/>
                    <a:pt x="30" y="179"/>
                  </a:cubicBezTo>
                  <a:cubicBezTo>
                    <a:pt x="131" y="236"/>
                    <a:pt x="131" y="236"/>
                    <a:pt x="131" y="236"/>
                  </a:cubicBezTo>
                  <a:cubicBezTo>
                    <a:pt x="131" y="355"/>
                    <a:pt x="131" y="355"/>
                    <a:pt x="131" y="355"/>
                  </a:cubicBezTo>
                  <a:cubicBezTo>
                    <a:pt x="181" y="355"/>
                    <a:pt x="181" y="355"/>
                    <a:pt x="181" y="355"/>
                  </a:cubicBezTo>
                  <a:cubicBezTo>
                    <a:pt x="181" y="202"/>
                    <a:pt x="181" y="202"/>
                    <a:pt x="181" y="202"/>
                  </a:cubicBezTo>
                  <a:cubicBezTo>
                    <a:pt x="95" y="153"/>
                    <a:pt x="95" y="153"/>
                    <a:pt x="95" y="153"/>
                  </a:cubicBezTo>
                  <a:cubicBezTo>
                    <a:pt x="160" y="80"/>
                    <a:pt x="160" y="80"/>
                    <a:pt x="160" y="80"/>
                  </a:cubicBezTo>
                  <a:cubicBezTo>
                    <a:pt x="161" y="79"/>
                    <a:pt x="161" y="78"/>
                    <a:pt x="162" y="7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pic>
        <p:nvPicPr>
          <p:cNvPr id="21" name="Bild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785" y="871596"/>
            <a:ext cx="312795" cy="312795"/>
          </a:xfrm>
          <a:prstGeom prst="rect">
            <a:avLst/>
          </a:prstGeom>
        </p:spPr>
      </p:pic>
      <p:grpSp>
        <p:nvGrpSpPr>
          <p:cNvPr id="25" name="Gruppe 24"/>
          <p:cNvGrpSpPr/>
          <p:nvPr/>
        </p:nvGrpSpPr>
        <p:grpSpPr>
          <a:xfrm>
            <a:off x="273785" y="1378230"/>
            <a:ext cx="312795" cy="320798"/>
            <a:chOff x="1270000" y="1273175"/>
            <a:chExt cx="2562225" cy="2562225"/>
          </a:xfrm>
        </p:grpSpPr>
        <p:sp>
          <p:nvSpPr>
            <p:cNvPr id="26"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7"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28" name="Gruppe 27"/>
          <p:cNvGrpSpPr/>
          <p:nvPr/>
        </p:nvGrpSpPr>
        <p:grpSpPr>
          <a:xfrm>
            <a:off x="273785" y="1915799"/>
            <a:ext cx="312795" cy="293794"/>
            <a:chOff x="1270000" y="1270000"/>
            <a:chExt cx="731838" cy="742950"/>
          </a:xfrm>
        </p:grpSpPr>
        <p:sp>
          <p:nvSpPr>
            <p:cNvPr id="29"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0"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37" name="TekstSylinder 36"/>
          <p:cNvSpPr txBox="1"/>
          <p:nvPr/>
        </p:nvSpPr>
        <p:spPr>
          <a:xfrm>
            <a:off x="641712" y="860953"/>
            <a:ext cx="8183205" cy="312075"/>
          </a:xfrm>
          <a:prstGeom prst="rect">
            <a:avLst/>
          </a:prstGeom>
          <a:noFill/>
        </p:spPr>
        <p:txBody>
          <a:bodyPr wrap="square" lIns="0" tIns="0" rIns="0" bIns="0" rtlCol="0">
            <a:noAutofit/>
          </a:bodyPr>
          <a:lstStyle/>
          <a:p>
            <a:r>
              <a:rPr lang="nb-NO" sz="1200" b="0" dirty="0">
                <a:solidFill>
                  <a:srgbClr val="333333"/>
                </a:solidFill>
                <a:latin typeface="+mn-lt"/>
              </a:rPr>
              <a:t>Hvem gjør frivillig arbeid i idrettsorganisasjoner (hvem er overrepresentert?): </a:t>
            </a:r>
            <a:r>
              <a:rPr lang="nb-NO" sz="1200" b="0" dirty="0" smtClean="0">
                <a:solidFill>
                  <a:srgbClr val="333333"/>
                </a:solidFill>
                <a:latin typeface="+mn-lt"/>
              </a:rPr>
              <a:t>Menn; </a:t>
            </a:r>
            <a:r>
              <a:rPr lang="nb-NO" sz="1200" b="0" dirty="0">
                <a:solidFill>
                  <a:srgbClr val="333333"/>
                </a:solidFill>
                <a:latin typeface="+mn-lt"/>
              </a:rPr>
              <a:t>30-44 år; </a:t>
            </a:r>
            <a:r>
              <a:rPr lang="nb-NO" sz="1200" b="0" dirty="0" smtClean="0">
                <a:solidFill>
                  <a:srgbClr val="333333"/>
                </a:solidFill>
                <a:latin typeface="+mn-lt"/>
              </a:rPr>
              <a:t>Oslo/Akershus</a:t>
            </a:r>
            <a:r>
              <a:rPr lang="nb-NO" sz="1200" b="0" dirty="0">
                <a:solidFill>
                  <a:srgbClr val="333333"/>
                </a:solidFill>
                <a:latin typeface="+mn-lt"/>
              </a:rPr>
              <a:t>; moderne verdisyn; trolig mange </a:t>
            </a:r>
            <a:r>
              <a:rPr lang="nb-NO" sz="1200" b="0" dirty="0" smtClean="0">
                <a:solidFill>
                  <a:srgbClr val="333333"/>
                </a:solidFill>
                <a:latin typeface="+mn-lt"/>
              </a:rPr>
              <a:t>foreldre som </a:t>
            </a:r>
            <a:r>
              <a:rPr lang="nb-NO" sz="1200" b="0" dirty="0">
                <a:solidFill>
                  <a:srgbClr val="333333"/>
                </a:solidFill>
                <a:latin typeface="+mn-lt"/>
              </a:rPr>
              <a:t>har barn som deltar i idrettsorganisasjoner</a:t>
            </a:r>
          </a:p>
        </p:txBody>
      </p:sp>
      <p:sp>
        <p:nvSpPr>
          <p:cNvPr id="38" name="TekstSylinder 37"/>
          <p:cNvSpPr txBox="1"/>
          <p:nvPr/>
        </p:nvSpPr>
        <p:spPr>
          <a:xfrm>
            <a:off x="641712" y="1425614"/>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Ønsket om å være til nytte/ bidra med noe, og at det er sosialt og en anledning til å bli kjent med lokalmiljøet</a:t>
            </a:r>
          </a:p>
        </p:txBody>
      </p:sp>
      <p:sp>
        <p:nvSpPr>
          <p:cNvPr id="39" name="TekstSylinder 38"/>
          <p:cNvSpPr txBox="1"/>
          <p:nvPr/>
        </p:nvSpPr>
        <p:spPr>
          <a:xfrm>
            <a:off x="641712" y="1954204"/>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a:t>
            </a:r>
            <a:r>
              <a:rPr lang="nb-NO" sz="1200" b="0" dirty="0">
                <a:solidFill>
                  <a:srgbClr val="333333"/>
                </a:solidFill>
                <a:latin typeface="+mn-lt"/>
              </a:rPr>
              <a:t>De må selv ha kontroll over hvor mye tid og energi de skal bruke</a:t>
            </a:r>
          </a:p>
          <a:p>
            <a:endParaRPr lang="nb-NO" sz="1200" b="0" dirty="0" smtClean="0">
              <a:solidFill>
                <a:srgbClr val="333333"/>
              </a:solidFill>
              <a:latin typeface="+mn-lt"/>
            </a:endParaRPr>
          </a:p>
        </p:txBody>
      </p:sp>
    </p:spTree>
    <p:extLst>
      <p:ext uri="{BB962C8B-B14F-4D97-AF65-F5344CB8AC3E}">
        <p14:creationId xmlns:p14="http://schemas.microsoft.com/office/powerpoint/2010/main" val="1943378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t>Rekreasjon- </a:t>
            </a:r>
            <a:r>
              <a:rPr lang="nb-NO" sz="2000" dirty="0"/>
              <a:t>og sosiale foreninger</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26</a:t>
            </a:fld>
            <a:endParaRPr lang="en-AU" dirty="0"/>
          </a:p>
        </p:txBody>
      </p:sp>
      <p:sp>
        <p:nvSpPr>
          <p:cNvPr id="17" name="TekstSylinder 16"/>
          <p:cNvSpPr txBox="1"/>
          <p:nvPr/>
        </p:nvSpPr>
        <p:spPr>
          <a:xfrm>
            <a:off x="285751"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Viktigste motivasjonsfaktorer</a:t>
            </a:r>
          </a:p>
        </p:txBody>
      </p:sp>
      <p:sp>
        <p:nvSpPr>
          <p:cNvPr id="18" name="TekstSylinder 17"/>
          <p:cNvSpPr txBox="1"/>
          <p:nvPr/>
        </p:nvSpPr>
        <p:spPr>
          <a:xfrm>
            <a:off x="4862577"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1112853931"/>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3129705674"/>
              </p:ext>
            </p:extLst>
          </p:nvPr>
        </p:nvGraphicFramePr>
        <p:xfrm>
          <a:off x="4826000" y="3165830"/>
          <a:ext cx="4029075" cy="2665057"/>
        </p:xfrm>
        <a:graphic>
          <a:graphicData uri="http://schemas.openxmlformats.org/drawingml/2006/chart">
            <c:chart xmlns:c="http://schemas.openxmlformats.org/drawingml/2006/chart" xmlns:r="http://schemas.openxmlformats.org/officeDocument/2006/relationships" r:id="rId3"/>
          </a:graphicData>
        </a:graphic>
      </p:graphicFrame>
      <p:pic>
        <p:nvPicPr>
          <p:cNvPr id="21" name="Bild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276" y="208357"/>
            <a:ext cx="457964" cy="457964"/>
          </a:xfrm>
          <a:prstGeom prst="rect">
            <a:avLst/>
          </a:prstGeom>
        </p:spPr>
      </p:pic>
      <p:pic>
        <p:nvPicPr>
          <p:cNvPr id="25" name="Bild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73183">
            <a:off x="7994285" y="349238"/>
            <a:ext cx="457964" cy="457964"/>
          </a:xfrm>
          <a:prstGeom prst="rect">
            <a:avLst/>
          </a:prstGeom>
        </p:spPr>
      </p:pic>
      <p:pic>
        <p:nvPicPr>
          <p:cNvPr id="14" name="Bild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785" y="974830"/>
            <a:ext cx="312795" cy="312795"/>
          </a:xfrm>
          <a:prstGeom prst="rect">
            <a:avLst/>
          </a:prstGeom>
        </p:spPr>
      </p:pic>
      <p:grpSp>
        <p:nvGrpSpPr>
          <p:cNvPr id="15" name="Gruppe 14"/>
          <p:cNvGrpSpPr/>
          <p:nvPr/>
        </p:nvGrpSpPr>
        <p:grpSpPr>
          <a:xfrm>
            <a:off x="268182" y="1530991"/>
            <a:ext cx="312795" cy="320798"/>
            <a:chOff x="1270000" y="1273175"/>
            <a:chExt cx="2562225" cy="2562225"/>
          </a:xfrm>
        </p:grpSpPr>
        <p:sp>
          <p:nvSpPr>
            <p:cNvPr id="16"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4"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26" name="Gruppe 25"/>
          <p:cNvGrpSpPr/>
          <p:nvPr/>
        </p:nvGrpSpPr>
        <p:grpSpPr>
          <a:xfrm>
            <a:off x="273785" y="2055905"/>
            <a:ext cx="312795" cy="293794"/>
            <a:chOff x="1270000" y="1270000"/>
            <a:chExt cx="731838" cy="742950"/>
          </a:xfrm>
        </p:grpSpPr>
        <p:sp>
          <p:nvSpPr>
            <p:cNvPr id="27"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28"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9" name="TekstSylinder 28"/>
          <p:cNvSpPr txBox="1"/>
          <p:nvPr/>
        </p:nvSpPr>
        <p:spPr>
          <a:xfrm>
            <a:off x="641712" y="927317"/>
            <a:ext cx="8183205" cy="312075"/>
          </a:xfrm>
          <a:prstGeom prst="rect">
            <a:avLst/>
          </a:prstGeom>
          <a:noFill/>
        </p:spPr>
        <p:txBody>
          <a:bodyPr wrap="square" lIns="0" tIns="0" rIns="0" bIns="0" rtlCol="0">
            <a:noAutofit/>
          </a:bodyPr>
          <a:lstStyle/>
          <a:p>
            <a:r>
              <a:rPr lang="nb-NO" sz="1200" b="0" dirty="0">
                <a:solidFill>
                  <a:srgbClr val="333333"/>
                </a:solidFill>
                <a:latin typeface="+mn-lt"/>
              </a:rPr>
              <a:t>Hvem gjør frivillig arbeid i </a:t>
            </a:r>
            <a:r>
              <a:rPr lang="nb-NO" sz="1200" b="0" dirty="0" smtClean="0">
                <a:solidFill>
                  <a:srgbClr val="333333"/>
                </a:solidFill>
                <a:latin typeface="+mn-lt"/>
              </a:rPr>
              <a:t>rekreasjon- og sosiale </a:t>
            </a:r>
            <a:r>
              <a:rPr lang="nb-NO" sz="1200" b="0" dirty="0">
                <a:solidFill>
                  <a:srgbClr val="333333"/>
                </a:solidFill>
                <a:latin typeface="+mn-lt"/>
              </a:rPr>
              <a:t>foreninger (hvem er overrepresentert?): </a:t>
            </a:r>
            <a:r>
              <a:rPr lang="nb-NO" sz="1200" b="0" dirty="0" smtClean="0">
                <a:solidFill>
                  <a:srgbClr val="333333"/>
                </a:solidFill>
                <a:latin typeface="+mn-lt"/>
              </a:rPr>
              <a:t>Menn; over 30 år; individorientert verdisyn</a:t>
            </a:r>
          </a:p>
        </p:txBody>
      </p:sp>
      <p:sp>
        <p:nvSpPr>
          <p:cNvPr id="30" name="TekstSylinder 29"/>
          <p:cNvSpPr txBox="1"/>
          <p:nvPr/>
        </p:nvSpPr>
        <p:spPr>
          <a:xfrm>
            <a:off x="641712" y="1478749"/>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a:t>
            </a:r>
            <a:r>
              <a:rPr lang="nb-NO" sz="1200" b="0" dirty="0">
                <a:solidFill>
                  <a:srgbClr val="333333"/>
                </a:solidFill>
                <a:latin typeface="+mn-lt"/>
              </a:rPr>
              <a:t>Ønsket om å være til nytte/ bidra med noe, </a:t>
            </a:r>
            <a:r>
              <a:rPr lang="nb-NO" sz="1200" b="0" dirty="0" smtClean="0">
                <a:solidFill>
                  <a:srgbClr val="333333"/>
                </a:solidFill>
                <a:latin typeface="+mn-lt"/>
              </a:rPr>
              <a:t>og at frivilligheten har en verdi for samfunnet som de ønsker å støtte opp om</a:t>
            </a:r>
          </a:p>
        </p:txBody>
      </p:sp>
      <p:sp>
        <p:nvSpPr>
          <p:cNvPr id="31" name="TekstSylinder 30"/>
          <p:cNvSpPr txBox="1"/>
          <p:nvPr/>
        </p:nvSpPr>
        <p:spPr>
          <a:xfrm>
            <a:off x="641712" y="2094310"/>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a:t>
            </a:r>
            <a:r>
              <a:rPr lang="nb-NO" sz="1200" b="0" dirty="0">
                <a:solidFill>
                  <a:srgbClr val="333333"/>
                </a:solidFill>
                <a:latin typeface="+mn-lt"/>
              </a:rPr>
              <a:t>De må selv ha kontroll over hvor mye tid og energi de skal bruke</a:t>
            </a:r>
          </a:p>
          <a:p>
            <a:endParaRPr lang="nb-NO" sz="1200" b="0" dirty="0">
              <a:solidFill>
                <a:srgbClr val="333333"/>
              </a:solidFill>
              <a:latin typeface="+mn-lt"/>
            </a:endParaRPr>
          </a:p>
          <a:p>
            <a:endParaRPr lang="nb-NO" sz="1200" b="0" dirty="0" smtClean="0">
              <a:solidFill>
                <a:srgbClr val="333333"/>
              </a:solidFill>
              <a:latin typeface="+mn-lt"/>
            </a:endParaRPr>
          </a:p>
        </p:txBody>
      </p:sp>
    </p:spTree>
    <p:extLst>
      <p:ext uri="{BB962C8B-B14F-4D97-AF65-F5344CB8AC3E}">
        <p14:creationId xmlns:p14="http://schemas.microsoft.com/office/powerpoint/2010/main" val="3275512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1800" dirty="0"/>
              <a:t>Utdanning og forskning</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27</a:t>
            </a:fld>
            <a:endParaRPr lang="en-AU" dirty="0"/>
          </a:p>
        </p:txBody>
      </p:sp>
      <p:sp>
        <p:nvSpPr>
          <p:cNvPr id="17" name="TekstSylinder 16"/>
          <p:cNvSpPr txBox="1"/>
          <p:nvPr/>
        </p:nvSpPr>
        <p:spPr>
          <a:xfrm>
            <a:off x="285751"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Viktigste motivasjonsfaktorer</a:t>
            </a:r>
          </a:p>
        </p:txBody>
      </p:sp>
      <p:sp>
        <p:nvSpPr>
          <p:cNvPr id="18" name="TekstSylinder 17"/>
          <p:cNvSpPr txBox="1"/>
          <p:nvPr/>
        </p:nvSpPr>
        <p:spPr>
          <a:xfrm>
            <a:off x="4862577"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2361287421"/>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3943577095"/>
              </p:ext>
            </p:extLst>
          </p:nvPr>
        </p:nvGraphicFramePr>
        <p:xfrm>
          <a:off x="4826000" y="3165830"/>
          <a:ext cx="4029075" cy="2665057"/>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uppe 28"/>
          <p:cNvGrpSpPr/>
          <p:nvPr/>
        </p:nvGrpSpPr>
        <p:grpSpPr>
          <a:xfrm>
            <a:off x="8455703" y="239515"/>
            <a:ext cx="467178" cy="403654"/>
            <a:chOff x="1266825" y="1266825"/>
            <a:chExt cx="2560638" cy="2560638"/>
          </a:xfrm>
        </p:grpSpPr>
        <p:sp>
          <p:nvSpPr>
            <p:cNvPr id="25" name="Rectangle 14"/>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6" name="Freeform 15"/>
            <p:cNvSpPr>
              <a:spLocks noEditPoints="1"/>
            </p:cNvSpPr>
            <p:nvPr/>
          </p:nvSpPr>
          <p:spPr bwMode="auto">
            <a:xfrm>
              <a:off x="1778000" y="1941513"/>
              <a:ext cx="1503363" cy="1536700"/>
            </a:xfrm>
            <a:custGeom>
              <a:avLst/>
              <a:gdLst>
                <a:gd name="T0" fmla="*/ 374 w 399"/>
                <a:gd name="T1" fmla="*/ 365 h 408"/>
                <a:gd name="T2" fmla="*/ 365 w 399"/>
                <a:gd name="T3" fmla="*/ 306 h 408"/>
                <a:gd name="T4" fmla="*/ 393 w 399"/>
                <a:gd name="T5" fmla="*/ 204 h 408"/>
                <a:gd name="T6" fmla="*/ 204 w 399"/>
                <a:gd name="T7" fmla="*/ 0 h 408"/>
                <a:gd name="T8" fmla="*/ 198 w 399"/>
                <a:gd name="T9" fmla="*/ 0 h 408"/>
                <a:gd name="T10" fmla="*/ 93 w 399"/>
                <a:gd name="T11" fmla="*/ 0 h 408"/>
                <a:gd name="T12" fmla="*/ 93 w 399"/>
                <a:gd name="T13" fmla="*/ 178 h 408"/>
                <a:gd name="T14" fmla="*/ 195 w 399"/>
                <a:gd name="T15" fmla="*/ 178 h 408"/>
                <a:gd name="T16" fmla="*/ 195 w 399"/>
                <a:gd name="T17" fmla="*/ 136 h 408"/>
                <a:gd name="T18" fmla="*/ 306 w 399"/>
                <a:gd name="T19" fmla="*/ 136 h 408"/>
                <a:gd name="T20" fmla="*/ 334 w 399"/>
                <a:gd name="T21" fmla="*/ 221 h 408"/>
                <a:gd name="T22" fmla="*/ 327 w 399"/>
                <a:gd name="T23" fmla="*/ 263 h 408"/>
                <a:gd name="T24" fmla="*/ 257 w 399"/>
                <a:gd name="T25" fmla="*/ 263 h 408"/>
                <a:gd name="T26" fmla="*/ 248 w 399"/>
                <a:gd name="T27" fmla="*/ 289 h 408"/>
                <a:gd name="T28" fmla="*/ 34 w 399"/>
                <a:gd name="T29" fmla="*/ 289 h 408"/>
                <a:gd name="T30" fmla="*/ 34 w 399"/>
                <a:gd name="T31" fmla="*/ 297 h 408"/>
                <a:gd name="T32" fmla="*/ 245 w 399"/>
                <a:gd name="T33" fmla="*/ 297 h 408"/>
                <a:gd name="T34" fmla="*/ 221 w 399"/>
                <a:gd name="T35" fmla="*/ 365 h 408"/>
                <a:gd name="T36" fmla="*/ 28 w 399"/>
                <a:gd name="T37" fmla="*/ 365 h 408"/>
                <a:gd name="T38" fmla="*/ 0 w 399"/>
                <a:gd name="T39" fmla="*/ 408 h 408"/>
                <a:gd name="T40" fmla="*/ 399 w 399"/>
                <a:gd name="T41" fmla="*/ 408 h 408"/>
                <a:gd name="T42" fmla="*/ 399 w 399"/>
                <a:gd name="T43" fmla="*/ 365 h 408"/>
                <a:gd name="T44" fmla="*/ 374 w 399"/>
                <a:gd name="T45" fmla="*/ 365 h 408"/>
                <a:gd name="T46" fmla="*/ 195 w 399"/>
                <a:gd name="T47" fmla="*/ 46 h 408"/>
                <a:gd name="T48" fmla="*/ 225 w 399"/>
                <a:gd name="T49" fmla="*/ 17 h 408"/>
                <a:gd name="T50" fmla="*/ 255 w 399"/>
                <a:gd name="T51" fmla="*/ 46 h 408"/>
                <a:gd name="T52" fmla="*/ 225 w 399"/>
                <a:gd name="T53" fmla="*/ 76 h 408"/>
                <a:gd name="T54" fmla="*/ 195 w 399"/>
                <a:gd name="T55" fmla="*/ 46 h 408"/>
                <a:gd name="T56" fmla="*/ 255 w 399"/>
                <a:gd name="T57" fmla="*/ 119 h 408"/>
                <a:gd name="T58" fmla="*/ 238 w 399"/>
                <a:gd name="T59" fmla="*/ 102 h 408"/>
                <a:gd name="T60" fmla="*/ 255 w 399"/>
                <a:gd name="T61" fmla="*/ 85 h 408"/>
                <a:gd name="T62" fmla="*/ 272 w 399"/>
                <a:gd name="T63" fmla="*/ 102 h 408"/>
                <a:gd name="T64" fmla="*/ 255 w 399"/>
                <a:gd name="T65" fmla="*/ 1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9" h="408">
                  <a:moveTo>
                    <a:pt x="374" y="365"/>
                  </a:moveTo>
                  <a:cubicBezTo>
                    <a:pt x="365" y="306"/>
                    <a:pt x="365" y="306"/>
                    <a:pt x="365" y="306"/>
                  </a:cubicBezTo>
                  <a:cubicBezTo>
                    <a:pt x="383" y="275"/>
                    <a:pt x="393" y="242"/>
                    <a:pt x="393" y="204"/>
                  </a:cubicBezTo>
                  <a:cubicBezTo>
                    <a:pt x="393" y="94"/>
                    <a:pt x="314" y="0"/>
                    <a:pt x="204" y="0"/>
                  </a:cubicBezTo>
                  <a:cubicBezTo>
                    <a:pt x="198" y="0"/>
                    <a:pt x="198" y="0"/>
                    <a:pt x="198" y="0"/>
                  </a:cubicBezTo>
                  <a:cubicBezTo>
                    <a:pt x="93" y="0"/>
                    <a:pt x="93" y="0"/>
                    <a:pt x="93" y="0"/>
                  </a:cubicBezTo>
                  <a:cubicBezTo>
                    <a:pt x="93" y="178"/>
                    <a:pt x="93" y="178"/>
                    <a:pt x="93" y="178"/>
                  </a:cubicBezTo>
                  <a:cubicBezTo>
                    <a:pt x="195" y="178"/>
                    <a:pt x="195" y="178"/>
                    <a:pt x="195" y="178"/>
                  </a:cubicBezTo>
                  <a:cubicBezTo>
                    <a:pt x="195" y="136"/>
                    <a:pt x="195" y="136"/>
                    <a:pt x="195" y="136"/>
                  </a:cubicBezTo>
                  <a:cubicBezTo>
                    <a:pt x="306" y="136"/>
                    <a:pt x="306" y="136"/>
                    <a:pt x="306" y="136"/>
                  </a:cubicBezTo>
                  <a:cubicBezTo>
                    <a:pt x="323" y="159"/>
                    <a:pt x="334" y="189"/>
                    <a:pt x="334" y="221"/>
                  </a:cubicBezTo>
                  <a:cubicBezTo>
                    <a:pt x="334" y="235"/>
                    <a:pt x="331" y="250"/>
                    <a:pt x="327" y="263"/>
                  </a:cubicBezTo>
                  <a:cubicBezTo>
                    <a:pt x="257" y="263"/>
                    <a:pt x="257" y="263"/>
                    <a:pt x="257" y="263"/>
                  </a:cubicBezTo>
                  <a:cubicBezTo>
                    <a:pt x="248" y="289"/>
                    <a:pt x="248" y="289"/>
                    <a:pt x="248" y="289"/>
                  </a:cubicBezTo>
                  <a:cubicBezTo>
                    <a:pt x="34" y="289"/>
                    <a:pt x="34" y="289"/>
                    <a:pt x="34" y="289"/>
                  </a:cubicBezTo>
                  <a:cubicBezTo>
                    <a:pt x="34" y="297"/>
                    <a:pt x="34" y="297"/>
                    <a:pt x="34" y="297"/>
                  </a:cubicBezTo>
                  <a:cubicBezTo>
                    <a:pt x="245" y="297"/>
                    <a:pt x="245" y="297"/>
                    <a:pt x="245" y="297"/>
                  </a:cubicBezTo>
                  <a:cubicBezTo>
                    <a:pt x="221" y="365"/>
                    <a:pt x="221" y="365"/>
                    <a:pt x="221" y="365"/>
                  </a:cubicBezTo>
                  <a:cubicBezTo>
                    <a:pt x="28" y="365"/>
                    <a:pt x="28" y="365"/>
                    <a:pt x="28" y="365"/>
                  </a:cubicBezTo>
                  <a:cubicBezTo>
                    <a:pt x="0" y="408"/>
                    <a:pt x="0" y="408"/>
                    <a:pt x="0" y="408"/>
                  </a:cubicBezTo>
                  <a:cubicBezTo>
                    <a:pt x="399" y="408"/>
                    <a:pt x="399" y="408"/>
                    <a:pt x="399" y="408"/>
                  </a:cubicBezTo>
                  <a:cubicBezTo>
                    <a:pt x="399" y="365"/>
                    <a:pt x="399" y="365"/>
                    <a:pt x="399" y="365"/>
                  </a:cubicBezTo>
                  <a:lnTo>
                    <a:pt x="374" y="365"/>
                  </a:lnTo>
                  <a:close/>
                  <a:moveTo>
                    <a:pt x="195" y="46"/>
                  </a:moveTo>
                  <a:cubicBezTo>
                    <a:pt x="195" y="30"/>
                    <a:pt x="209" y="17"/>
                    <a:pt x="225" y="17"/>
                  </a:cubicBezTo>
                  <a:cubicBezTo>
                    <a:pt x="242" y="17"/>
                    <a:pt x="255" y="30"/>
                    <a:pt x="255" y="46"/>
                  </a:cubicBezTo>
                  <a:cubicBezTo>
                    <a:pt x="255" y="63"/>
                    <a:pt x="242" y="76"/>
                    <a:pt x="225" y="76"/>
                  </a:cubicBezTo>
                  <a:cubicBezTo>
                    <a:pt x="209" y="76"/>
                    <a:pt x="195" y="63"/>
                    <a:pt x="195" y="46"/>
                  </a:cubicBezTo>
                  <a:moveTo>
                    <a:pt x="255" y="119"/>
                  </a:moveTo>
                  <a:cubicBezTo>
                    <a:pt x="245" y="119"/>
                    <a:pt x="238" y="111"/>
                    <a:pt x="238" y="102"/>
                  </a:cubicBezTo>
                  <a:cubicBezTo>
                    <a:pt x="238" y="92"/>
                    <a:pt x="245" y="85"/>
                    <a:pt x="255" y="85"/>
                  </a:cubicBezTo>
                  <a:cubicBezTo>
                    <a:pt x="264" y="85"/>
                    <a:pt x="272" y="92"/>
                    <a:pt x="272" y="102"/>
                  </a:cubicBezTo>
                  <a:cubicBezTo>
                    <a:pt x="272" y="111"/>
                    <a:pt x="264" y="119"/>
                    <a:pt x="255" y="119"/>
                  </a:cubicBezTo>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7" name="Rectangle 16"/>
            <p:cNvSpPr>
              <a:spLocks noChangeArrowheads="1"/>
            </p:cNvSpPr>
            <p:nvPr/>
          </p:nvSpPr>
          <p:spPr bwMode="auto">
            <a:xfrm>
              <a:off x="2257425" y="1489075"/>
              <a:ext cx="127000" cy="387350"/>
            </a:xfrm>
            <a:prstGeom prst="rect">
              <a:avLst/>
            </a:prstGeom>
            <a:solidFill>
              <a:srgbClr val="FFFFFF"/>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8" name="Freeform 17"/>
            <p:cNvSpPr>
              <a:spLocks/>
            </p:cNvSpPr>
            <p:nvPr/>
          </p:nvSpPr>
          <p:spPr bwMode="auto">
            <a:xfrm>
              <a:off x="2227263" y="2674938"/>
              <a:ext cx="192088" cy="257175"/>
            </a:xfrm>
            <a:custGeom>
              <a:avLst/>
              <a:gdLst>
                <a:gd name="T0" fmla="*/ 80 w 121"/>
                <a:gd name="T1" fmla="*/ 162 h 162"/>
                <a:gd name="T2" fmla="*/ 80 w 121"/>
                <a:gd name="T3" fmla="*/ 62 h 162"/>
                <a:gd name="T4" fmla="*/ 121 w 121"/>
                <a:gd name="T5" fmla="*/ 62 h 162"/>
                <a:gd name="T6" fmla="*/ 121 w 121"/>
                <a:gd name="T7" fmla="*/ 0 h 162"/>
                <a:gd name="T8" fmla="*/ 0 w 121"/>
                <a:gd name="T9" fmla="*/ 0 h 162"/>
                <a:gd name="T10" fmla="*/ 0 w 121"/>
                <a:gd name="T11" fmla="*/ 62 h 162"/>
                <a:gd name="T12" fmla="*/ 40 w 121"/>
                <a:gd name="T13" fmla="*/ 62 h 162"/>
                <a:gd name="T14" fmla="*/ 40 w 121"/>
                <a:gd name="T15" fmla="*/ 162 h 162"/>
                <a:gd name="T16" fmla="*/ 80 w 121"/>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62">
                  <a:moveTo>
                    <a:pt x="80" y="162"/>
                  </a:moveTo>
                  <a:lnTo>
                    <a:pt x="80" y="62"/>
                  </a:lnTo>
                  <a:lnTo>
                    <a:pt x="121" y="62"/>
                  </a:lnTo>
                  <a:lnTo>
                    <a:pt x="121" y="0"/>
                  </a:lnTo>
                  <a:lnTo>
                    <a:pt x="0" y="0"/>
                  </a:lnTo>
                  <a:lnTo>
                    <a:pt x="0" y="62"/>
                  </a:lnTo>
                  <a:lnTo>
                    <a:pt x="40" y="62"/>
                  </a:lnTo>
                  <a:lnTo>
                    <a:pt x="40" y="162"/>
                  </a:lnTo>
                  <a:lnTo>
                    <a:pt x="80" y="162"/>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36" name="Gruppe 35"/>
          <p:cNvGrpSpPr/>
          <p:nvPr/>
        </p:nvGrpSpPr>
        <p:grpSpPr>
          <a:xfrm rot="1089871">
            <a:off x="8024566" y="345970"/>
            <a:ext cx="417668" cy="407657"/>
            <a:chOff x="1266825" y="1266825"/>
            <a:chExt cx="2560638" cy="2560638"/>
          </a:xfrm>
        </p:grpSpPr>
        <p:sp>
          <p:nvSpPr>
            <p:cNvPr id="33" name="Rectangle 21"/>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4" name="Freeform 22"/>
            <p:cNvSpPr>
              <a:spLocks noEditPoints="1"/>
            </p:cNvSpPr>
            <p:nvPr/>
          </p:nvSpPr>
          <p:spPr bwMode="auto">
            <a:xfrm>
              <a:off x="1703388" y="1651000"/>
              <a:ext cx="1684338" cy="1792288"/>
            </a:xfrm>
            <a:custGeom>
              <a:avLst/>
              <a:gdLst>
                <a:gd name="T0" fmla="*/ 411 w 447"/>
                <a:gd name="T1" fmla="*/ 231 h 476"/>
                <a:gd name="T2" fmla="*/ 342 w 447"/>
                <a:gd name="T3" fmla="*/ 78 h 476"/>
                <a:gd name="T4" fmla="*/ 311 w 447"/>
                <a:gd name="T5" fmla="*/ 72 h 476"/>
                <a:gd name="T6" fmla="*/ 136 w 447"/>
                <a:gd name="T7" fmla="*/ 72 h 476"/>
                <a:gd name="T8" fmla="*/ 106 w 447"/>
                <a:gd name="T9" fmla="*/ 78 h 476"/>
                <a:gd name="T10" fmla="*/ 36 w 447"/>
                <a:gd name="T11" fmla="*/ 231 h 476"/>
                <a:gd name="T12" fmla="*/ 36 w 447"/>
                <a:gd name="T13" fmla="*/ 245 h 476"/>
                <a:gd name="T14" fmla="*/ 106 w 447"/>
                <a:gd name="T15" fmla="*/ 398 h 476"/>
                <a:gd name="T16" fmla="*/ 136 w 447"/>
                <a:gd name="T17" fmla="*/ 404 h 476"/>
                <a:gd name="T18" fmla="*/ 311 w 447"/>
                <a:gd name="T19" fmla="*/ 404 h 476"/>
                <a:gd name="T20" fmla="*/ 342 w 447"/>
                <a:gd name="T21" fmla="*/ 398 h 476"/>
                <a:gd name="T22" fmla="*/ 411 w 447"/>
                <a:gd name="T23" fmla="*/ 245 h 476"/>
                <a:gd name="T24" fmla="*/ 342 w 447"/>
                <a:gd name="T25" fmla="*/ 95 h 476"/>
                <a:gd name="T26" fmla="*/ 397 w 447"/>
                <a:gd name="T27" fmla="*/ 221 h 476"/>
                <a:gd name="T28" fmla="*/ 339 w 447"/>
                <a:gd name="T29" fmla="*/ 172 h 476"/>
                <a:gd name="T30" fmla="*/ 342 w 447"/>
                <a:gd name="T31" fmla="*/ 95 h 476"/>
                <a:gd name="T32" fmla="*/ 224 w 447"/>
                <a:gd name="T33" fmla="*/ 352 h 476"/>
                <a:gd name="T34" fmla="*/ 125 w 447"/>
                <a:gd name="T35" fmla="*/ 295 h 476"/>
                <a:gd name="T36" fmla="*/ 125 w 447"/>
                <a:gd name="T37" fmla="*/ 181 h 476"/>
                <a:gd name="T38" fmla="*/ 224 w 447"/>
                <a:gd name="T39" fmla="*/ 124 h 476"/>
                <a:gd name="T40" fmla="*/ 323 w 447"/>
                <a:gd name="T41" fmla="*/ 181 h 476"/>
                <a:gd name="T42" fmla="*/ 323 w 447"/>
                <a:gd name="T43" fmla="*/ 295 h 476"/>
                <a:gd name="T44" fmla="*/ 319 w 447"/>
                <a:gd name="T45" fmla="*/ 318 h 476"/>
                <a:gd name="T46" fmla="*/ 246 w 447"/>
                <a:gd name="T47" fmla="*/ 361 h 476"/>
                <a:gd name="T48" fmla="*/ 319 w 447"/>
                <a:gd name="T49" fmla="*/ 318 h 476"/>
                <a:gd name="T50" fmla="*/ 143 w 447"/>
                <a:gd name="T51" fmla="*/ 377 h 476"/>
                <a:gd name="T52" fmla="*/ 164 w 447"/>
                <a:gd name="T53" fmla="*/ 341 h 476"/>
                <a:gd name="T54" fmla="*/ 106 w 447"/>
                <a:gd name="T55" fmla="*/ 281 h 476"/>
                <a:gd name="T56" fmla="*/ 106 w 447"/>
                <a:gd name="T57" fmla="*/ 196 h 476"/>
                <a:gd name="T58" fmla="*/ 106 w 447"/>
                <a:gd name="T59" fmla="*/ 281 h 476"/>
                <a:gd name="T60" fmla="*/ 143 w 447"/>
                <a:gd name="T61" fmla="*/ 99 h 476"/>
                <a:gd name="T62" fmla="*/ 164 w 447"/>
                <a:gd name="T63" fmla="*/ 135 h 476"/>
                <a:gd name="T64" fmla="*/ 246 w 447"/>
                <a:gd name="T65" fmla="*/ 115 h 476"/>
                <a:gd name="T66" fmla="*/ 319 w 447"/>
                <a:gd name="T67" fmla="*/ 158 h 476"/>
                <a:gd name="T68" fmla="*/ 246 w 447"/>
                <a:gd name="T69" fmla="*/ 115 h 476"/>
                <a:gd name="T70" fmla="*/ 384 w 447"/>
                <a:gd name="T71" fmla="*/ 238 h 476"/>
                <a:gd name="T72" fmla="*/ 343 w 447"/>
                <a:gd name="T73" fmla="*/ 238 h 476"/>
                <a:gd name="T74" fmla="*/ 152 w 447"/>
                <a:gd name="T75" fmla="*/ 79 h 476"/>
                <a:gd name="T76" fmla="*/ 296 w 447"/>
                <a:gd name="T77" fmla="*/ 79 h 476"/>
                <a:gd name="T78" fmla="*/ 224 w 447"/>
                <a:gd name="T79" fmla="*/ 106 h 476"/>
                <a:gd name="T80" fmla="*/ 152 w 447"/>
                <a:gd name="T81" fmla="*/ 79 h 476"/>
                <a:gd name="T82" fmla="*/ 32 w 447"/>
                <a:gd name="T83" fmla="*/ 128 h 476"/>
                <a:gd name="T84" fmla="*/ 126 w 447"/>
                <a:gd name="T85" fmla="*/ 97 h 476"/>
                <a:gd name="T86" fmla="*/ 52 w 447"/>
                <a:gd name="T87" fmla="*/ 224 h 476"/>
                <a:gd name="T88" fmla="*/ 106 w 447"/>
                <a:gd name="T89" fmla="*/ 381 h 476"/>
                <a:gd name="T90" fmla="*/ 50 w 447"/>
                <a:gd name="T91" fmla="*/ 255 h 476"/>
                <a:gd name="T92" fmla="*/ 109 w 447"/>
                <a:gd name="T93" fmla="*/ 304 h 476"/>
                <a:gd name="T94" fmla="*/ 106 w 447"/>
                <a:gd name="T95" fmla="*/ 381 h 476"/>
                <a:gd name="T96" fmla="*/ 224 w 447"/>
                <a:gd name="T97" fmla="*/ 459 h 476"/>
                <a:gd name="T98" fmla="*/ 150 w 447"/>
                <a:gd name="T99" fmla="*/ 393 h 476"/>
                <a:gd name="T100" fmla="*/ 298 w 447"/>
                <a:gd name="T101" fmla="*/ 393 h 476"/>
                <a:gd name="T102" fmla="*/ 415 w 447"/>
                <a:gd name="T103" fmla="*/ 349 h 476"/>
                <a:gd name="T104" fmla="*/ 321 w 447"/>
                <a:gd name="T105" fmla="*/ 380 h 476"/>
                <a:gd name="T106" fmla="*/ 395 w 447"/>
                <a:gd name="T107" fmla="*/ 252 h 476"/>
                <a:gd name="T108" fmla="*/ 415 w 447"/>
                <a:gd name="T109" fmla="*/ 349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7" h="476">
                  <a:moveTo>
                    <a:pt x="406" y="238"/>
                  </a:moveTo>
                  <a:cubicBezTo>
                    <a:pt x="408" y="236"/>
                    <a:pt x="410" y="233"/>
                    <a:pt x="411" y="231"/>
                  </a:cubicBezTo>
                  <a:cubicBezTo>
                    <a:pt x="441" y="189"/>
                    <a:pt x="447" y="149"/>
                    <a:pt x="430" y="119"/>
                  </a:cubicBezTo>
                  <a:cubicBezTo>
                    <a:pt x="415" y="92"/>
                    <a:pt x="384" y="78"/>
                    <a:pt x="342" y="78"/>
                  </a:cubicBezTo>
                  <a:cubicBezTo>
                    <a:pt x="333" y="78"/>
                    <a:pt x="324" y="79"/>
                    <a:pt x="315" y="80"/>
                  </a:cubicBezTo>
                  <a:cubicBezTo>
                    <a:pt x="314" y="77"/>
                    <a:pt x="313" y="75"/>
                    <a:pt x="311" y="72"/>
                  </a:cubicBezTo>
                  <a:cubicBezTo>
                    <a:pt x="290" y="26"/>
                    <a:pt x="259" y="0"/>
                    <a:pt x="224" y="0"/>
                  </a:cubicBezTo>
                  <a:cubicBezTo>
                    <a:pt x="189" y="0"/>
                    <a:pt x="158" y="26"/>
                    <a:pt x="136" y="72"/>
                  </a:cubicBezTo>
                  <a:cubicBezTo>
                    <a:pt x="135" y="75"/>
                    <a:pt x="134" y="77"/>
                    <a:pt x="133" y="80"/>
                  </a:cubicBezTo>
                  <a:cubicBezTo>
                    <a:pt x="123" y="79"/>
                    <a:pt x="114" y="78"/>
                    <a:pt x="106" y="78"/>
                  </a:cubicBezTo>
                  <a:cubicBezTo>
                    <a:pt x="63" y="78"/>
                    <a:pt x="33" y="92"/>
                    <a:pt x="18" y="119"/>
                  </a:cubicBezTo>
                  <a:cubicBezTo>
                    <a:pt x="0" y="149"/>
                    <a:pt x="7" y="189"/>
                    <a:pt x="36" y="231"/>
                  </a:cubicBezTo>
                  <a:cubicBezTo>
                    <a:pt x="38" y="233"/>
                    <a:pt x="40" y="236"/>
                    <a:pt x="41" y="238"/>
                  </a:cubicBezTo>
                  <a:cubicBezTo>
                    <a:pt x="40" y="240"/>
                    <a:pt x="38" y="243"/>
                    <a:pt x="36" y="245"/>
                  </a:cubicBezTo>
                  <a:cubicBezTo>
                    <a:pt x="7" y="287"/>
                    <a:pt x="0" y="327"/>
                    <a:pt x="18" y="357"/>
                  </a:cubicBezTo>
                  <a:cubicBezTo>
                    <a:pt x="33" y="384"/>
                    <a:pt x="63" y="398"/>
                    <a:pt x="106" y="398"/>
                  </a:cubicBezTo>
                  <a:cubicBezTo>
                    <a:pt x="114" y="398"/>
                    <a:pt x="123" y="397"/>
                    <a:pt x="133" y="396"/>
                  </a:cubicBezTo>
                  <a:cubicBezTo>
                    <a:pt x="134" y="399"/>
                    <a:pt x="135" y="401"/>
                    <a:pt x="136" y="404"/>
                  </a:cubicBezTo>
                  <a:cubicBezTo>
                    <a:pt x="158" y="451"/>
                    <a:pt x="189" y="476"/>
                    <a:pt x="224" y="476"/>
                  </a:cubicBezTo>
                  <a:cubicBezTo>
                    <a:pt x="259" y="476"/>
                    <a:pt x="290" y="451"/>
                    <a:pt x="311" y="404"/>
                  </a:cubicBezTo>
                  <a:cubicBezTo>
                    <a:pt x="313" y="401"/>
                    <a:pt x="314" y="399"/>
                    <a:pt x="315" y="396"/>
                  </a:cubicBezTo>
                  <a:cubicBezTo>
                    <a:pt x="324" y="397"/>
                    <a:pt x="333" y="398"/>
                    <a:pt x="342" y="398"/>
                  </a:cubicBezTo>
                  <a:cubicBezTo>
                    <a:pt x="384" y="398"/>
                    <a:pt x="415" y="384"/>
                    <a:pt x="430" y="357"/>
                  </a:cubicBezTo>
                  <a:cubicBezTo>
                    <a:pt x="447" y="327"/>
                    <a:pt x="441" y="287"/>
                    <a:pt x="411" y="245"/>
                  </a:cubicBezTo>
                  <a:cubicBezTo>
                    <a:pt x="410" y="243"/>
                    <a:pt x="408" y="240"/>
                    <a:pt x="406" y="238"/>
                  </a:cubicBezTo>
                  <a:moveTo>
                    <a:pt x="342" y="95"/>
                  </a:moveTo>
                  <a:cubicBezTo>
                    <a:pt x="367" y="95"/>
                    <a:pt x="400" y="101"/>
                    <a:pt x="415" y="128"/>
                  </a:cubicBezTo>
                  <a:cubicBezTo>
                    <a:pt x="434" y="160"/>
                    <a:pt x="412" y="200"/>
                    <a:pt x="397" y="221"/>
                  </a:cubicBezTo>
                  <a:cubicBezTo>
                    <a:pt x="397" y="222"/>
                    <a:pt x="396" y="223"/>
                    <a:pt x="395" y="224"/>
                  </a:cubicBezTo>
                  <a:cubicBezTo>
                    <a:pt x="380" y="206"/>
                    <a:pt x="360" y="189"/>
                    <a:pt x="339" y="172"/>
                  </a:cubicBezTo>
                  <a:cubicBezTo>
                    <a:pt x="335" y="145"/>
                    <a:pt x="329" y="119"/>
                    <a:pt x="321" y="97"/>
                  </a:cubicBezTo>
                  <a:cubicBezTo>
                    <a:pt x="328" y="96"/>
                    <a:pt x="335" y="95"/>
                    <a:pt x="342" y="95"/>
                  </a:cubicBezTo>
                  <a:moveTo>
                    <a:pt x="275" y="326"/>
                  </a:moveTo>
                  <a:cubicBezTo>
                    <a:pt x="258" y="336"/>
                    <a:pt x="241" y="345"/>
                    <a:pt x="224" y="352"/>
                  </a:cubicBezTo>
                  <a:cubicBezTo>
                    <a:pt x="207" y="345"/>
                    <a:pt x="190" y="336"/>
                    <a:pt x="173" y="326"/>
                  </a:cubicBezTo>
                  <a:cubicBezTo>
                    <a:pt x="156" y="317"/>
                    <a:pt x="140" y="306"/>
                    <a:pt x="125" y="295"/>
                  </a:cubicBezTo>
                  <a:cubicBezTo>
                    <a:pt x="123" y="277"/>
                    <a:pt x="122" y="258"/>
                    <a:pt x="122" y="238"/>
                  </a:cubicBezTo>
                  <a:cubicBezTo>
                    <a:pt x="122" y="218"/>
                    <a:pt x="123" y="199"/>
                    <a:pt x="125" y="181"/>
                  </a:cubicBezTo>
                  <a:cubicBezTo>
                    <a:pt x="140" y="170"/>
                    <a:pt x="156" y="160"/>
                    <a:pt x="173" y="150"/>
                  </a:cubicBezTo>
                  <a:cubicBezTo>
                    <a:pt x="190" y="140"/>
                    <a:pt x="207" y="131"/>
                    <a:pt x="224" y="124"/>
                  </a:cubicBezTo>
                  <a:cubicBezTo>
                    <a:pt x="241" y="131"/>
                    <a:pt x="258" y="140"/>
                    <a:pt x="275" y="150"/>
                  </a:cubicBezTo>
                  <a:cubicBezTo>
                    <a:pt x="292" y="160"/>
                    <a:pt x="308" y="170"/>
                    <a:pt x="323" y="181"/>
                  </a:cubicBezTo>
                  <a:cubicBezTo>
                    <a:pt x="325" y="199"/>
                    <a:pt x="326" y="218"/>
                    <a:pt x="326" y="238"/>
                  </a:cubicBezTo>
                  <a:cubicBezTo>
                    <a:pt x="326" y="258"/>
                    <a:pt x="325" y="277"/>
                    <a:pt x="323" y="295"/>
                  </a:cubicBezTo>
                  <a:cubicBezTo>
                    <a:pt x="308" y="306"/>
                    <a:pt x="292" y="317"/>
                    <a:pt x="275" y="326"/>
                  </a:cubicBezTo>
                  <a:moveTo>
                    <a:pt x="319" y="318"/>
                  </a:moveTo>
                  <a:cubicBezTo>
                    <a:pt x="316" y="340"/>
                    <a:pt x="311" y="360"/>
                    <a:pt x="304" y="377"/>
                  </a:cubicBezTo>
                  <a:cubicBezTo>
                    <a:pt x="286" y="374"/>
                    <a:pt x="266" y="368"/>
                    <a:pt x="246" y="361"/>
                  </a:cubicBezTo>
                  <a:cubicBezTo>
                    <a:pt x="258" y="355"/>
                    <a:pt x="271" y="348"/>
                    <a:pt x="283" y="341"/>
                  </a:cubicBezTo>
                  <a:cubicBezTo>
                    <a:pt x="296" y="334"/>
                    <a:pt x="308" y="326"/>
                    <a:pt x="319" y="318"/>
                  </a:cubicBezTo>
                  <a:moveTo>
                    <a:pt x="202" y="361"/>
                  </a:moveTo>
                  <a:cubicBezTo>
                    <a:pt x="182" y="368"/>
                    <a:pt x="162" y="374"/>
                    <a:pt x="143" y="377"/>
                  </a:cubicBezTo>
                  <a:cubicBezTo>
                    <a:pt x="137" y="360"/>
                    <a:pt x="132" y="340"/>
                    <a:pt x="128" y="318"/>
                  </a:cubicBezTo>
                  <a:cubicBezTo>
                    <a:pt x="140" y="326"/>
                    <a:pt x="152" y="334"/>
                    <a:pt x="164" y="341"/>
                  </a:cubicBezTo>
                  <a:cubicBezTo>
                    <a:pt x="177" y="348"/>
                    <a:pt x="189" y="355"/>
                    <a:pt x="202" y="361"/>
                  </a:cubicBezTo>
                  <a:moveTo>
                    <a:pt x="106" y="281"/>
                  </a:moveTo>
                  <a:cubicBezTo>
                    <a:pt x="90" y="267"/>
                    <a:pt x="75" y="253"/>
                    <a:pt x="63" y="238"/>
                  </a:cubicBezTo>
                  <a:cubicBezTo>
                    <a:pt x="75" y="224"/>
                    <a:pt x="90" y="209"/>
                    <a:pt x="106" y="196"/>
                  </a:cubicBezTo>
                  <a:cubicBezTo>
                    <a:pt x="105" y="209"/>
                    <a:pt x="105" y="224"/>
                    <a:pt x="105" y="238"/>
                  </a:cubicBezTo>
                  <a:cubicBezTo>
                    <a:pt x="105" y="253"/>
                    <a:pt x="105" y="267"/>
                    <a:pt x="106" y="281"/>
                  </a:cubicBezTo>
                  <a:moveTo>
                    <a:pt x="128" y="158"/>
                  </a:moveTo>
                  <a:cubicBezTo>
                    <a:pt x="132" y="137"/>
                    <a:pt x="137" y="117"/>
                    <a:pt x="143" y="99"/>
                  </a:cubicBezTo>
                  <a:cubicBezTo>
                    <a:pt x="162" y="102"/>
                    <a:pt x="182" y="108"/>
                    <a:pt x="202" y="115"/>
                  </a:cubicBezTo>
                  <a:cubicBezTo>
                    <a:pt x="189" y="121"/>
                    <a:pt x="177" y="128"/>
                    <a:pt x="164" y="135"/>
                  </a:cubicBezTo>
                  <a:cubicBezTo>
                    <a:pt x="152" y="142"/>
                    <a:pt x="140" y="150"/>
                    <a:pt x="128" y="158"/>
                  </a:cubicBezTo>
                  <a:moveTo>
                    <a:pt x="246" y="115"/>
                  </a:moveTo>
                  <a:cubicBezTo>
                    <a:pt x="266" y="108"/>
                    <a:pt x="286" y="102"/>
                    <a:pt x="304" y="99"/>
                  </a:cubicBezTo>
                  <a:cubicBezTo>
                    <a:pt x="311" y="117"/>
                    <a:pt x="316" y="137"/>
                    <a:pt x="319" y="158"/>
                  </a:cubicBezTo>
                  <a:cubicBezTo>
                    <a:pt x="308" y="150"/>
                    <a:pt x="296" y="142"/>
                    <a:pt x="283" y="135"/>
                  </a:cubicBezTo>
                  <a:cubicBezTo>
                    <a:pt x="271" y="128"/>
                    <a:pt x="258" y="121"/>
                    <a:pt x="246" y="115"/>
                  </a:cubicBezTo>
                  <a:moveTo>
                    <a:pt x="341" y="196"/>
                  </a:moveTo>
                  <a:cubicBezTo>
                    <a:pt x="358" y="209"/>
                    <a:pt x="372" y="224"/>
                    <a:pt x="384" y="238"/>
                  </a:cubicBezTo>
                  <a:cubicBezTo>
                    <a:pt x="372" y="253"/>
                    <a:pt x="358" y="267"/>
                    <a:pt x="341" y="281"/>
                  </a:cubicBezTo>
                  <a:cubicBezTo>
                    <a:pt x="342" y="267"/>
                    <a:pt x="343" y="253"/>
                    <a:pt x="343" y="238"/>
                  </a:cubicBezTo>
                  <a:cubicBezTo>
                    <a:pt x="343" y="224"/>
                    <a:pt x="342" y="209"/>
                    <a:pt x="341" y="196"/>
                  </a:cubicBezTo>
                  <a:moveTo>
                    <a:pt x="152" y="79"/>
                  </a:moveTo>
                  <a:cubicBezTo>
                    <a:pt x="162" y="56"/>
                    <a:pt x="186" y="17"/>
                    <a:pt x="224" y="17"/>
                  </a:cubicBezTo>
                  <a:cubicBezTo>
                    <a:pt x="261" y="17"/>
                    <a:pt x="285" y="56"/>
                    <a:pt x="296" y="79"/>
                  </a:cubicBezTo>
                  <a:cubicBezTo>
                    <a:pt x="297" y="81"/>
                    <a:pt x="297" y="82"/>
                    <a:pt x="298" y="83"/>
                  </a:cubicBezTo>
                  <a:cubicBezTo>
                    <a:pt x="274" y="87"/>
                    <a:pt x="249" y="95"/>
                    <a:pt x="224" y="106"/>
                  </a:cubicBezTo>
                  <a:cubicBezTo>
                    <a:pt x="198" y="95"/>
                    <a:pt x="173" y="87"/>
                    <a:pt x="150" y="83"/>
                  </a:cubicBezTo>
                  <a:cubicBezTo>
                    <a:pt x="150" y="82"/>
                    <a:pt x="151" y="81"/>
                    <a:pt x="152" y="79"/>
                  </a:cubicBezTo>
                  <a:moveTo>
                    <a:pt x="50" y="221"/>
                  </a:moveTo>
                  <a:cubicBezTo>
                    <a:pt x="35" y="200"/>
                    <a:pt x="14" y="160"/>
                    <a:pt x="32" y="128"/>
                  </a:cubicBezTo>
                  <a:cubicBezTo>
                    <a:pt x="48" y="101"/>
                    <a:pt x="81" y="95"/>
                    <a:pt x="106" y="95"/>
                  </a:cubicBezTo>
                  <a:cubicBezTo>
                    <a:pt x="112" y="95"/>
                    <a:pt x="119" y="96"/>
                    <a:pt x="126" y="97"/>
                  </a:cubicBezTo>
                  <a:cubicBezTo>
                    <a:pt x="118" y="119"/>
                    <a:pt x="113" y="145"/>
                    <a:pt x="109" y="172"/>
                  </a:cubicBezTo>
                  <a:cubicBezTo>
                    <a:pt x="87" y="189"/>
                    <a:pt x="68" y="206"/>
                    <a:pt x="52" y="224"/>
                  </a:cubicBezTo>
                  <a:cubicBezTo>
                    <a:pt x="52" y="223"/>
                    <a:pt x="51" y="222"/>
                    <a:pt x="50" y="221"/>
                  </a:cubicBezTo>
                  <a:moveTo>
                    <a:pt x="106" y="381"/>
                  </a:moveTo>
                  <a:cubicBezTo>
                    <a:pt x="81" y="381"/>
                    <a:pt x="48" y="375"/>
                    <a:pt x="32" y="349"/>
                  </a:cubicBezTo>
                  <a:cubicBezTo>
                    <a:pt x="14" y="316"/>
                    <a:pt x="35" y="276"/>
                    <a:pt x="50" y="255"/>
                  </a:cubicBezTo>
                  <a:cubicBezTo>
                    <a:pt x="51" y="254"/>
                    <a:pt x="52" y="253"/>
                    <a:pt x="52" y="252"/>
                  </a:cubicBezTo>
                  <a:cubicBezTo>
                    <a:pt x="68" y="270"/>
                    <a:pt x="87" y="288"/>
                    <a:pt x="109" y="304"/>
                  </a:cubicBezTo>
                  <a:cubicBezTo>
                    <a:pt x="113" y="332"/>
                    <a:pt x="118" y="357"/>
                    <a:pt x="126" y="380"/>
                  </a:cubicBezTo>
                  <a:cubicBezTo>
                    <a:pt x="119" y="380"/>
                    <a:pt x="112" y="381"/>
                    <a:pt x="106" y="381"/>
                  </a:cubicBezTo>
                  <a:moveTo>
                    <a:pt x="296" y="397"/>
                  </a:moveTo>
                  <a:cubicBezTo>
                    <a:pt x="285" y="420"/>
                    <a:pt x="261" y="459"/>
                    <a:pt x="224" y="459"/>
                  </a:cubicBezTo>
                  <a:cubicBezTo>
                    <a:pt x="186" y="459"/>
                    <a:pt x="162" y="420"/>
                    <a:pt x="152" y="397"/>
                  </a:cubicBezTo>
                  <a:cubicBezTo>
                    <a:pt x="151" y="396"/>
                    <a:pt x="150" y="395"/>
                    <a:pt x="150" y="393"/>
                  </a:cubicBezTo>
                  <a:cubicBezTo>
                    <a:pt x="173" y="389"/>
                    <a:pt x="198" y="381"/>
                    <a:pt x="224" y="371"/>
                  </a:cubicBezTo>
                  <a:cubicBezTo>
                    <a:pt x="249" y="381"/>
                    <a:pt x="274" y="389"/>
                    <a:pt x="298" y="393"/>
                  </a:cubicBezTo>
                  <a:cubicBezTo>
                    <a:pt x="297" y="395"/>
                    <a:pt x="297" y="396"/>
                    <a:pt x="296" y="397"/>
                  </a:cubicBezTo>
                  <a:moveTo>
                    <a:pt x="415" y="349"/>
                  </a:moveTo>
                  <a:cubicBezTo>
                    <a:pt x="400" y="375"/>
                    <a:pt x="367" y="381"/>
                    <a:pt x="342" y="381"/>
                  </a:cubicBezTo>
                  <a:cubicBezTo>
                    <a:pt x="335" y="381"/>
                    <a:pt x="328" y="380"/>
                    <a:pt x="321" y="380"/>
                  </a:cubicBezTo>
                  <a:cubicBezTo>
                    <a:pt x="329" y="357"/>
                    <a:pt x="335" y="332"/>
                    <a:pt x="339" y="304"/>
                  </a:cubicBezTo>
                  <a:cubicBezTo>
                    <a:pt x="360" y="288"/>
                    <a:pt x="380" y="270"/>
                    <a:pt x="395" y="252"/>
                  </a:cubicBezTo>
                  <a:cubicBezTo>
                    <a:pt x="396" y="253"/>
                    <a:pt x="397" y="254"/>
                    <a:pt x="397" y="255"/>
                  </a:cubicBezTo>
                  <a:cubicBezTo>
                    <a:pt x="412" y="276"/>
                    <a:pt x="434" y="316"/>
                    <a:pt x="415" y="349"/>
                  </a:cubicBezTo>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5" name="Oval 23"/>
            <p:cNvSpPr>
              <a:spLocks noChangeArrowheads="1"/>
            </p:cNvSpPr>
            <p:nvPr/>
          </p:nvSpPr>
          <p:spPr bwMode="auto">
            <a:xfrm>
              <a:off x="2354263" y="2355850"/>
              <a:ext cx="384175" cy="384175"/>
            </a:xfrm>
            <a:prstGeom prst="ellipse">
              <a:avLst/>
            </a:pr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pic>
        <p:nvPicPr>
          <p:cNvPr id="21" name="Bild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785" y="923213"/>
            <a:ext cx="312795" cy="312795"/>
          </a:xfrm>
          <a:prstGeom prst="rect">
            <a:avLst/>
          </a:prstGeom>
        </p:spPr>
      </p:pic>
      <p:grpSp>
        <p:nvGrpSpPr>
          <p:cNvPr id="24" name="Gruppe 23"/>
          <p:cNvGrpSpPr/>
          <p:nvPr/>
        </p:nvGrpSpPr>
        <p:grpSpPr>
          <a:xfrm>
            <a:off x="273785" y="1459348"/>
            <a:ext cx="312795" cy="320798"/>
            <a:chOff x="1270000" y="1273175"/>
            <a:chExt cx="2562225" cy="2562225"/>
          </a:xfrm>
        </p:grpSpPr>
        <p:sp>
          <p:nvSpPr>
            <p:cNvPr id="30"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1"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32" name="Gruppe 31"/>
          <p:cNvGrpSpPr/>
          <p:nvPr/>
        </p:nvGrpSpPr>
        <p:grpSpPr>
          <a:xfrm>
            <a:off x="273785" y="1996913"/>
            <a:ext cx="312795" cy="293794"/>
            <a:chOff x="1270000" y="1270000"/>
            <a:chExt cx="731838" cy="742950"/>
          </a:xfrm>
        </p:grpSpPr>
        <p:sp>
          <p:nvSpPr>
            <p:cNvPr id="37"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8"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39" name="TekstSylinder 38"/>
          <p:cNvSpPr txBox="1"/>
          <p:nvPr/>
        </p:nvSpPr>
        <p:spPr>
          <a:xfrm>
            <a:off x="641712" y="964188"/>
            <a:ext cx="8183205" cy="312075"/>
          </a:xfrm>
          <a:prstGeom prst="rect">
            <a:avLst/>
          </a:prstGeom>
          <a:noFill/>
        </p:spPr>
        <p:txBody>
          <a:bodyPr wrap="square" lIns="0" tIns="0" rIns="0" bIns="0" rtlCol="0">
            <a:noAutofit/>
          </a:bodyPr>
          <a:lstStyle/>
          <a:p>
            <a:r>
              <a:rPr lang="nb-NO" sz="1200" b="0" dirty="0">
                <a:solidFill>
                  <a:srgbClr val="333333"/>
                </a:solidFill>
                <a:latin typeface="+mn-lt"/>
              </a:rPr>
              <a:t>Hvem gjør frivillig arbeid </a:t>
            </a:r>
            <a:r>
              <a:rPr lang="nb-NO" sz="1200" b="0" dirty="0" smtClean="0">
                <a:solidFill>
                  <a:srgbClr val="333333"/>
                </a:solidFill>
                <a:latin typeface="+mn-lt"/>
              </a:rPr>
              <a:t>innenfor Utdanning og </a:t>
            </a:r>
            <a:r>
              <a:rPr lang="nb-NO" sz="1200" b="0" dirty="0">
                <a:solidFill>
                  <a:srgbClr val="333333"/>
                </a:solidFill>
                <a:latin typeface="+mn-lt"/>
              </a:rPr>
              <a:t>forskning (hvem er overrepresentert?): </a:t>
            </a:r>
            <a:r>
              <a:rPr lang="nb-NO" sz="1200" b="0" dirty="0" smtClean="0">
                <a:solidFill>
                  <a:srgbClr val="333333"/>
                </a:solidFill>
                <a:latin typeface="+mn-lt"/>
              </a:rPr>
              <a:t>18-29 år</a:t>
            </a:r>
          </a:p>
        </p:txBody>
      </p:sp>
      <p:sp>
        <p:nvSpPr>
          <p:cNvPr id="40" name="TekstSylinder 39"/>
          <p:cNvSpPr txBox="1"/>
          <p:nvPr/>
        </p:nvSpPr>
        <p:spPr>
          <a:xfrm>
            <a:off x="641712" y="1506732"/>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a:t>
            </a:r>
            <a:r>
              <a:rPr lang="nb-NO" sz="1200" b="0" dirty="0">
                <a:solidFill>
                  <a:srgbClr val="333333"/>
                </a:solidFill>
                <a:latin typeface="+mn-lt"/>
              </a:rPr>
              <a:t>Ønsket om å være til nytte/ bidra med </a:t>
            </a:r>
            <a:r>
              <a:rPr lang="nb-NO" sz="1200" b="0" dirty="0" smtClean="0">
                <a:solidFill>
                  <a:srgbClr val="333333"/>
                </a:solidFill>
                <a:latin typeface="+mn-lt"/>
              </a:rPr>
              <a:t>noe</a:t>
            </a:r>
          </a:p>
        </p:txBody>
      </p:sp>
      <p:sp>
        <p:nvSpPr>
          <p:cNvPr id="41" name="TekstSylinder 40"/>
          <p:cNvSpPr txBox="1"/>
          <p:nvPr/>
        </p:nvSpPr>
        <p:spPr>
          <a:xfrm>
            <a:off x="641712" y="2035318"/>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Få bruke kompetansen man har</a:t>
            </a:r>
          </a:p>
        </p:txBody>
      </p:sp>
    </p:spTree>
    <p:extLst>
      <p:ext uri="{BB962C8B-B14F-4D97-AF65-F5344CB8AC3E}">
        <p14:creationId xmlns:p14="http://schemas.microsoft.com/office/powerpoint/2010/main" val="857839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Helse og sosiale tjenester</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28</a:t>
            </a:fld>
            <a:endParaRPr lang="en-AU" dirty="0"/>
          </a:p>
        </p:txBody>
      </p:sp>
      <p:sp>
        <p:nvSpPr>
          <p:cNvPr id="17" name="TekstSylinder 16"/>
          <p:cNvSpPr txBox="1"/>
          <p:nvPr/>
        </p:nvSpPr>
        <p:spPr>
          <a:xfrm>
            <a:off x="285751"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Viktigste motivasjonsfaktorer</a:t>
            </a:r>
          </a:p>
        </p:txBody>
      </p:sp>
      <p:sp>
        <p:nvSpPr>
          <p:cNvPr id="18" name="TekstSylinder 17"/>
          <p:cNvSpPr txBox="1"/>
          <p:nvPr/>
        </p:nvSpPr>
        <p:spPr>
          <a:xfrm>
            <a:off x="4862577"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1469530660"/>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1896686620"/>
              </p:ext>
            </p:extLst>
          </p:nvPr>
        </p:nvGraphicFramePr>
        <p:xfrm>
          <a:off x="4826000" y="3165830"/>
          <a:ext cx="4029075" cy="2665057"/>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535" y="232956"/>
            <a:ext cx="456705" cy="456705"/>
          </a:xfrm>
          <a:prstGeom prst="rect">
            <a:avLst/>
          </a:prstGeom>
        </p:spPr>
      </p:pic>
      <p:grpSp>
        <p:nvGrpSpPr>
          <p:cNvPr id="11" name="Gruppe 10"/>
          <p:cNvGrpSpPr/>
          <p:nvPr/>
        </p:nvGrpSpPr>
        <p:grpSpPr>
          <a:xfrm rot="729202">
            <a:off x="7915403" y="363411"/>
            <a:ext cx="478919" cy="451991"/>
            <a:chOff x="1266825" y="1266825"/>
            <a:chExt cx="2560638" cy="2560638"/>
          </a:xfrm>
        </p:grpSpPr>
        <p:sp>
          <p:nvSpPr>
            <p:cNvPr id="9" name="Rectangle 6"/>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0" name="Freeform 7"/>
            <p:cNvSpPr>
              <a:spLocks noEditPoints="1"/>
            </p:cNvSpPr>
            <p:nvPr/>
          </p:nvSpPr>
          <p:spPr bwMode="auto">
            <a:xfrm>
              <a:off x="1989138" y="1555750"/>
              <a:ext cx="1157288" cy="1955800"/>
            </a:xfrm>
            <a:custGeom>
              <a:avLst/>
              <a:gdLst>
                <a:gd name="T0" fmla="*/ 273 w 307"/>
                <a:gd name="T1" fmla="*/ 280 h 519"/>
                <a:gd name="T2" fmla="*/ 239 w 307"/>
                <a:gd name="T3" fmla="*/ 309 h 519"/>
                <a:gd name="T4" fmla="*/ 205 w 307"/>
                <a:gd name="T5" fmla="*/ 330 h 519"/>
                <a:gd name="T6" fmla="*/ 201 w 307"/>
                <a:gd name="T7" fmla="*/ 419 h 519"/>
                <a:gd name="T8" fmla="*/ 202 w 307"/>
                <a:gd name="T9" fmla="*/ 425 h 519"/>
                <a:gd name="T10" fmla="*/ 205 w 307"/>
                <a:gd name="T11" fmla="*/ 442 h 519"/>
                <a:gd name="T12" fmla="*/ 145 w 307"/>
                <a:gd name="T13" fmla="*/ 502 h 519"/>
                <a:gd name="T14" fmla="*/ 86 w 307"/>
                <a:gd name="T15" fmla="*/ 442 h 519"/>
                <a:gd name="T16" fmla="*/ 116 w 307"/>
                <a:gd name="T17" fmla="*/ 390 h 519"/>
                <a:gd name="T18" fmla="*/ 117 w 307"/>
                <a:gd name="T19" fmla="*/ 389 h 519"/>
                <a:gd name="T20" fmla="*/ 156 w 307"/>
                <a:gd name="T21" fmla="*/ 316 h 519"/>
                <a:gd name="T22" fmla="*/ 156 w 307"/>
                <a:gd name="T23" fmla="*/ 297 h 519"/>
                <a:gd name="T24" fmla="*/ 281 w 307"/>
                <a:gd name="T25" fmla="*/ 148 h 519"/>
                <a:gd name="T26" fmla="*/ 275 w 307"/>
                <a:gd name="T27" fmla="*/ 147 h 519"/>
                <a:gd name="T28" fmla="*/ 266 w 307"/>
                <a:gd name="T29" fmla="*/ 35 h 519"/>
                <a:gd name="T30" fmla="*/ 220 w 307"/>
                <a:gd name="T31" fmla="*/ 9 h 519"/>
                <a:gd name="T32" fmla="*/ 205 w 307"/>
                <a:gd name="T33" fmla="*/ 0 h 519"/>
                <a:gd name="T34" fmla="*/ 188 w 307"/>
                <a:gd name="T35" fmla="*/ 17 h 519"/>
                <a:gd name="T36" fmla="*/ 205 w 307"/>
                <a:gd name="T37" fmla="*/ 34 h 519"/>
                <a:gd name="T38" fmla="*/ 219 w 307"/>
                <a:gd name="T39" fmla="*/ 26 h 519"/>
                <a:gd name="T40" fmla="*/ 252 w 307"/>
                <a:gd name="T41" fmla="*/ 45 h 519"/>
                <a:gd name="T42" fmla="*/ 258 w 307"/>
                <a:gd name="T43" fmla="*/ 143 h 519"/>
                <a:gd name="T44" fmla="*/ 248 w 307"/>
                <a:gd name="T45" fmla="*/ 140 h 519"/>
                <a:gd name="T46" fmla="*/ 222 w 307"/>
                <a:gd name="T47" fmla="*/ 205 h 519"/>
                <a:gd name="T48" fmla="*/ 145 w 307"/>
                <a:gd name="T49" fmla="*/ 263 h 519"/>
                <a:gd name="T50" fmla="*/ 69 w 307"/>
                <a:gd name="T51" fmla="*/ 205 h 519"/>
                <a:gd name="T52" fmla="*/ 43 w 307"/>
                <a:gd name="T53" fmla="*/ 140 h 519"/>
                <a:gd name="T54" fmla="*/ 32 w 307"/>
                <a:gd name="T55" fmla="*/ 143 h 519"/>
                <a:gd name="T56" fmla="*/ 39 w 307"/>
                <a:gd name="T57" fmla="*/ 45 h 519"/>
                <a:gd name="T58" fmla="*/ 72 w 307"/>
                <a:gd name="T59" fmla="*/ 26 h 519"/>
                <a:gd name="T60" fmla="*/ 86 w 307"/>
                <a:gd name="T61" fmla="*/ 34 h 519"/>
                <a:gd name="T62" fmla="*/ 103 w 307"/>
                <a:gd name="T63" fmla="*/ 17 h 519"/>
                <a:gd name="T64" fmla="*/ 86 w 307"/>
                <a:gd name="T65" fmla="*/ 0 h 519"/>
                <a:gd name="T66" fmla="*/ 70 w 307"/>
                <a:gd name="T67" fmla="*/ 9 h 519"/>
                <a:gd name="T68" fmla="*/ 25 w 307"/>
                <a:gd name="T69" fmla="*/ 35 h 519"/>
                <a:gd name="T70" fmla="*/ 16 w 307"/>
                <a:gd name="T71" fmla="*/ 147 h 519"/>
                <a:gd name="T72" fmla="*/ 10 w 307"/>
                <a:gd name="T73" fmla="*/ 148 h 519"/>
                <a:gd name="T74" fmla="*/ 139 w 307"/>
                <a:gd name="T75" fmla="*/ 297 h 519"/>
                <a:gd name="T76" fmla="*/ 106 w 307"/>
                <a:gd name="T77" fmla="*/ 376 h 519"/>
                <a:gd name="T78" fmla="*/ 105 w 307"/>
                <a:gd name="T79" fmla="*/ 377 h 519"/>
                <a:gd name="T80" fmla="*/ 69 w 307"/>
                <a:gd name="T81" fmla="*/ 442 h 519"/>
                <a:gd name="T82" fmla="*/ 145 w 307"/>
                <a:gd name="T83" fmla="*/ 519 h 519"/>
                <a:gd name="T84" fmla="*/ 222 w 307"/>
                <a:gd name="T85" fmla="*/ 442 h 519"/>
                <a:gd name="T86" fmla="*/ 219 w 307"/>
                <a:gd name="T87" fmla="*/ 420 h 519"/>
                <a:gd name="T88" fmla="*/ 217 w 307"/>
                <a:gd name="T89" fmla="*/ 415 h 519"/>
                <a:gd name="T90" fmla="*/ 217 w 307"/>
                <a:gd name="T91" fmla="*/ 414 h 519"/>
                <a:gd name="T92" fmla="*/ 219 w 307"/>
                <a:gd name="T93" fmla="*/ 340 h 519"/>
                <a:gd name="T94" fmla="*/ 241 w 307"/>
                <a:gd name="T95" fmla="*/ 326 h 519"/>
                <a:gd name="T96" fmla="*/ 273 w 307"/>
                <a:gd name="T97" fmla="*/ 348 h 519"/>
                <a:gd name="T98" fmla="*/ 307 w 307"/>
                <a:gd name="T99" fmla="*/ 314 h 519"/>
                <a:gd name="T100" fmla="*/ 273 w 307"/>
                <a:gd name="T101" fmla="*/ 280 h 519"/>
                <a:gd name="T102" fmla="*/ 273 w 307"/>
                <a:gd name="T103" fmla="*/ 331 h 519"/>
                <a:gd name="T104" fmla="*/ 256 w 307"/>
                <a:gd name="T105" fmla="*/ 314 h 519"/>
                <a:gd name="T106" fmla="*/ 273 w 307"/>
                <a:gd name="T107" fmla="*/ 297 h 519"/>
                <a:gd name="T108" fmla="*/ 290 w 307"/>
                <a:gd name="T109" fmla="*/ 314 h 519"/>
                <a:gd name="T110" fmla="*/ 273 w 307"/>
                <a:gd name="T111" fmla="*/ 33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519">
                  <a:moveTo>
                    <a:pt x="273" y="280"/>
                  </a:moveTo>
                  <a:cubicBezTo>
                    <a:pt x="256" y="280"/>
                    <a:pt x="242" y="293"/>
                    <a:pt x="239" y="309"/>
                  </a:cubicBezTo>
                  <a:cubicBezTo>
                    <a:pt x="224" y="312"/>
                    <a:pt x="213" y="320"/>
                    <a:pt x="205" y="330"/>
                  </a:cubicBezTo>
                  <a:cubicBezTo>
                    <a:pt x="195" y="344"/>
                    <a:pt x="186" y="371"/>
                    <a:pt x="201" y="419"/>
                  </a:cubicBezTo>
                  <a:cubicBezTo>
                    <a:pt x="202" y="425"/>
                    <a:pt x="202" y="425"/>
                    <a:pt x="202" y="425"/>
                  </a:cubicBezTo>
                  <a:cubicBezTo>
                    <a:pt x="204" y="430"/>
                    <a:pt x="205" y="436"/>
                    <a:pt x="205" y="442"/>
                  </a:cubicBezTo>
                  <a:cubicBezTo>
                    <a:pt x="205" y="475"/>
                    <a:pt x="178" y="502"/>
                    <a:pt x="145" y="502"/>
                  </a:cubicBezTo>
                  <a:cubicBezTo>
                    <a:pt x="112" y="502"/>
                    <a:pt x="86" y="475"/>
                    <a:pt x="86" y="442"/>
                  </a:cubicBezTo>
                  <a:cubicBezTo>
                    <a:pt x="86" y="424"/>
                    <a:pt x="95" y="408"/>
                    <a:pt x="116" y="390"/>
                  </a:cubicBezTo>
                  <a:cubicBezTo>
                    <a:pt x="117" y="389"/>
                    <a:pt x="117" y="389"/>
                    <a:pt x="117" y="389"/>
                  </a:cubicBezTo>
                  <a:cubicBezTo>
                    <a:pt x="145" y="365"/>
                    <a:pt x="154" y="336"/>
                    <a:pt x="156" y="316"/>
                  </a:cubicBezTo>
                  <a:cubicBezTo>
                    <a:pt x="157" y="309"/>
                    <a:pt x="157" y="302"/>
                    <a:pt x="156" y="297"/>
                  </a:cubicBezTo>
                  <a:cubicBezTo>
                    <a:pt x="245" y="287"/>
                    <a:pt x="279" y="154"/>
                    <a:pt x="281" y="148"/>
                  </a:cubicBezTo>
                  <a:cubicBezTo>
                    <a:pt x="275" y="147"/>
                    <a:pt x="275" y="147"/>
                    <a:pt x="275" y="147"/>
                  </a:cubicBezTo>
                  <a:cubicBezTo>
                    <a:pt x="280" y="126"/>
                    <a:pt x="291" y="69"/>
                    <a:pt x="266" y="35"/>
                  </a:cubicBezTo>
                  <a:cubicBezTo>
                    <a:pt x="255" y="21"/>
                    <a:pt x="240" y="12"/>
                    <a:pt x="220" y="9"/>
                  </a:cubicBezTo>
                  <a:cubicBezTo>
                    <a:pt x="217" y="4"/>
                    <a:pt x="211" y="0"/>
                    <a:pt x="205" y="0"/>
                  </a:cubicBezTo>
                  <a:cubicBezTo>
                    <a:pt x="195" y="0"/>
                    <a:pt x="188" y="7"/>
                    <a:pt x="188" y="17"/>
                  </a:cubicBezTo>
                  <a:cubicBezTo>
                    <a:pt x="188" y="26"/>
                    <a:pt x="195" y="34"/>
                    <a:pt x="205" y="34"/>
                  </a:cubicBezTo>
                  <a:cubicBezTo>
                    <a:pt x="211" y="34"/>
                    <a:pt x="216" y="31"/>
                    <a:pt x="219" y="26"/>
                  </a:cubicBezTo>
                  <a:cubicBezTo>
                    <a:pt x="233" y="29"/>
                    <a:pt x="244" y="35"/>
                    <a:pt x="252" y="45"/>
                  </a:cubicBezTo>
                  <a:cubicBezTo>
                    <a:pt x="273" y="73"/>
                    <a:pt x="263" y="124"/>
                    <a:pt x="258" y="143"/>
                  </a:cubicBezTo>
                  <a:cubicBezTo>
                    <a:pt x="248" y="140"/>
                    <a:pt x="248" y="140"/>
                    <a:pt x="248" y="140"/>
                  </a:cubicBezTo>
                  <a:cubicBezTo>
                    <a:pt x="248" y="141"/>
                    <a:pt x="239" y="173"/>
                    <a:pt x="222" y="205"/>
                  </a:cubicBezTo>
                  <a:cubicBezTo>
                    <a:pt x="199" y="244"/>
                    <a:pt x="174" y="263"/>
                    <a:pt x="145" y="263"/>
                  </a:cubicBezTo>
                  <a:cubicBezTo>
                    <a:pt x="117" y="263"/>
                    <a:pt x="91" y="244"/>
                    <a:pt x="69" y="205"/>
                  </a:cubicBezTo>
                  <a:cubicBezTo>
                    <a:pt x="51" y="173"/>
                    <a:pt x="43" y="141"/>
                    <a:pt x="43" y="140"/>
                  </a:cubicBezTo>
                  <a:cubicBezTo>
                    <a:pt x="32" y="143"/>
                    <a:pt x="32" y="143"/>
                    <a:pt x="32" y="143"/>
                  </a:cubicBezTo>
                  <a:cubicBezTo>
                    <a:pt x="28" y="124"/>
                    <a:pt x="18" y="73"/>
                    <a:pt x="39" y="45"/>
                  </a:cubicBezTo>
                  <a:cubicBezTo>
                    <a:pt x="46" y="35"/>
                    <a:pt x="57" y="29"/>
                    <a:pt x="72" y="26"/>
                  </a:cubicBezTo>
                  <a:cubicBezTo>
                    <a:pt x="75" y="31"/>
                    <a:pt x="80" y="34"/>
                    <a:pt x="86" y="34"/>
                  </a:cubicBezTo>
                  <a:cubicBezTo>
                    <a:pt x="95" y="34"/>
                    <a:pt x="103" y="26"/>
                    <a:pt x="103" y="17"/>
                  </a:cubicBezTo>
                  <a:cubicBezTo>
                    <a:pt x="103" y="7"/>
                    <a:pt x="95" y="0"/>
                    <a:pt x="86" y="0"/>
                  </a:cubicBezTo>
                  <a:cubicBezTo>
                    <a:pt x="79" y="0"/>
                    <a:pt x="73" y="4"/>
                    <a:pt x="70" y="9"/>
                  </a:cubicBezTo>
                  <a:cubicBezTo>
                    <a:pt x="51" y="12"/>
                    <a:pt x="35" y="21"/>
                    <a:pt x="25" y="35"/>
                  </a:cubicBezTo>
                  <a:cubicBezTo>
                    <a:pt x="0" y="69"/>
                    <a:pt x="10" y="126"/>
                    <a:pt x="16" y="147"/>
                  </a:cubicBezTo>
                  <a:cubicBezTo>
                    <a:pt x="10" y="148"/>
                    <a:pt x="10" y="148"/>
                    <a:pt x="10" y="148"/>
                  </a:cubicBezTo>
                  <a:cubicBezTo>
                    <a:pt x="11" y="154"/>
                    <a:pt x="47" y="292"/>
                    <a:pt x="139" y="297"/>
                  </a:cubicBezTo>
                  <a:cubicBezTo>
                    <a:pt x="141" y="316"/>
                    <a:pt x="138" y="350"/>
                    <a:pt x="106" y="376"/>
                  </a:cubicBezTo>
                  <a:cubicBezTo>
                    <a:pt x="105" y="377"/>
                    <a:pt x="105" y="377"/>
                    <a:pt x="105" y="377"/>
                  </a:cubicBezTo>
                  <a:cubicBezTo>
                    <a:pt x="89" y="390"/>
                    <a:pt x="69" y="411"/>
                    <a:pt x="69" y="442"/>
                  </a:cubicBezTo>
                  <a:cubicBezTo>
                    <a:pt x="69" y="484"/>
                    <a:pt x="103" y="519"/>
                    <a:pt x="145" y="519"/>
                  </a:cubicBezTo>
                  <a:cubicBezTo>
                    <a:pt x="187" y="519"/>
                    <a:pt x="222" y="484"/>
                    <a:pt x="222" y="442"/>
                  </a:cubicBezTo>
                  <a:cubicBezTo>
                    <a:pt x="222" y="434"/>
                    <a:pt x="221" y="427"/>
                    <a:pt x="219" y="420"/>
                  </a:cubicBezTo>
                  <a:cubicBezTo>
                    <a:pt x="217" y="415"/>
                    <a:pt x="217" y="415"/>
                    <a:pt x="217" y="415"/>
                  </a:cubicBezTo>
                  <a:cubicBezTo>
                    <a:pt x="217" y="414"/>
                    <a:pt x="217" y="414"/>
                    <a:pt x="217" y="414"/>
                  </a:cubicBezTo>
                  <a:cubicBezTo>
                    <a:pt x="203" y="370"/>
                    <a:pt x="212" y="349"/>
                    <a:pt x="219" y="340"/>
                  </a:cubicBezTo>
                  <a:cubicBezTo>
                    <a:pt x="224" y="334"/>
                    <a:pt x="231" y="329"/>
                    <a:pt x="241" y="326"/>
                  </a:cubicBezTo>
                  <a:cubicBezTo>
                    <a:pt x="245" y="339"/>
                    <a:pt x="258" y="348"/>
                    <a:pt x="273" y="348"/>
                  </a:cubicBezTo>
                  <a:cubicBezTo>
                    <a:pt x="292" y="348"/>
                    <a:pt x="307" y="333"/>
                    <a:pt x="307" y="314"/>
                  </a:cubicBezTo>
                  <a:cubicBezTo>
                    <a:pt x="307" y="296"/>
                    <a:pt x="292" y="280"/>
                    <a:pt x="273" y="280"/>
                  </a:cubicBezTo>
                  <a:moveTo>
                    <a:pt x="273" y="331"/>
                  </a:moveTo>
                  <a:cubicBezTo>
                    <a:pt x="263" y="331"/>
                    <a:pt x="256" y="324"/>
                    <a:pt x="256" y="314"/>
                  </a:cubicBezTo>
                  <a:cubicBezTo>
                    <a:pt x="256" y="305"/>
                    <a:pt x="263" y="297"/>
                    <a:pt x="273" y="297"/>
                  </a:cubicBezTo>
                  <a:cubicBezTo>
                    <a:pt x="282" y="297"/>
                    <a:pt x="290" y="305"/>
                    <a:pt x="290" y="314"/>
                  </a:cubicBezTo>
                  <a:cubicBezTo>
                    <a:pt x="290" y="324"/>
                    <a:pt x="282" y="331"/>
                    <a:pt x="273" y="331"/>
                  </a:cubicBezTo>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pic>
        <p:nvPicPr>
          <p:cNvPr id="16" name="Bild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785" y="945337"/>
            <a:ext cx="312795" cy="312795"/>
          </a:xfrm>
          <a:prstGeom prst="rect">
            <a:avLst/>
          </a:prstGeom>
        </p:spPr>
      </p:pic>
      <p:grpSp>
        <p:nvGrpSpPr>
          <p:cNvPr id="21" name="Gruppe 20"/>
          <p:cNvGrpSpPr/>
          <p:nvPr/>
        </p:nvGrpSpPr>
        <p:grpSpPr>
          <a:xfrm>
            <a:off x="273785" y="1533091"/>
            <a:ext cx="312795" cy="320798"/>
            <a:chOff x="1270000" y="1273175"/>
            <a:chExt cx="2562225" cy="2562225"/>
          </a:xfrm>
        </p:grpSpPr>
        <p:sp>
          <p:nvSpPr>
            <p:cNvPr id="24"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5"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26" name="Gruppe 25"/>
          <p:cNvGrpSpPr/>
          <p:nvPr/>
        </p:nvGrpSpPr>
        <p:grpSpPr>
          <a:xfrm>
            <a:off x="273785" y="2107526"/>
            <a:ext cx="312795" cy="293794"/>
            <a:chOff x="1270000" y="1270000"/>
            <a:chExt cx="731838" cy="742950"/>
          </a:xfrm>
        </p:grpSpPr>
        <p:sp>
          <p:nvSpPr>
            <p:cNvPr id="27"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28"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9" name="TekstSylinder 28"/>
          <p:cNvSpPr txBox="1"/>
          <p:nvPr/>
        </p:nvSpPr>
        <p:spPr>
          <a:xfrm>
            <a:off x="641712" y="934694"/>
            <a:ext cx="8183205" cy="312075"/>
          </a:xfrm>
          <a:prstGeom prst="rect">
            <a:avLst/>
          </a:prstGeom>
          <a:noFill/>
        </p:spPr>
        <p:txBody>
          <a:bodyPr wrap="square" lIns="0" tIns="0" rIns="0" bIns="0" rtlCol="0">
            <a:noAutofit/>
          </a:bodyPr>
          <a:lstStyle/>
          <a:p>
            <a:r>
              <a:rPr lang="nb-NO" sz="1200" b="0" dirty="0">
                <a:solidFill>
                  <a:srgbClr val="333333"/>
                </a:solidFill>
                <a:latin typeface="+mn-lt"/>
              </a:rPr>
              <a:t>Hvem gjør frivillig arbeid </a:t>
            </a:r>
            <a:r>
              <a:rPr lang="nb-NO" sz="1200" b="0" dirty="0" smtClean="0">
                <a:solidFill>
                  <a:srgbClr val="333333"/>
                </a:solidFill>
                <a:latin typeface="+mn-lt"/>
              </a:rPr>
              <a:t>innenfor Helse- og sosiale </a:t>
            </a:r>
            <a:r>
              <a:rPr lang="nb-NO" sz="1200" b="0" dirty="0">
                <a:solidFill>
                  <a:srgbClr val="333333"/>
                </a:solidFill>
                <a:latin typeface="+mn-lt"/>
              </a:rPr>
              <a:t>tjenester (hvem er overrepresentert?): </a:t>
            </a:r>
            <a:r>
              <a:rPr lang="nb-NO" sz="1200" b="0" dirty="0" smtClean="0">
                <a:solidFill>
                  <a:srgbClr val="333333"/>
                </a:solidFill>
                <a:latin typeface="+mn-lt"/>
              </a:rPr>
              <a:t>Kvinner; </a:t>
            </a:r>
          </a:p>
          <a:p>
            <a:r>
              <a:rPr lang="nb-NO" sz="1200" b="0" dirty="0" smtClean="0">
                <a:solidFill>
                  <a:srgbClr val="333333"/>
                </a:solidFill>
                <a:latin typeface="+mn-lt"/>
              </a:rPr>
              <a:t>60+ ; bosatt på Østlandet; tradisjonelt verdisyn</a:t>
            </a:r>
          </a:p>
        </p:txBody>
      </p:sp>
      <p:sp>
        <p:nvSpPr>
          <p:cNvPr id="30" name="TekstSylinder 29"/>
          <p:cNvSpPr txBox="1"/>
          <p:nvPr/>
        </p:nvSpPr>
        <p:spPr>
          <a:xfrm>
            <a:off x="641712" y="1550979"/>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a:t>
            </a:r>
            <a:r>
              <a:rPr lang="nb-NO" sz="1200" b="0" dirty="0">
                <a:solidFill>
                  <a:srgbClr val="333333"/>
                </a:solidFill>
                <a:latin typeface="+mn-lt"/>
              </a:rPr>
              <a:t>F</a:t>
            </a:r>
            <a:r>
              <a:rPr lang="nb-NO" sz="1200" b="0" dirty="0" smtClean="0">
                <a:solidFill>
                  <a:srgbClr val="333333"/>
                </a:solidFill>
                <a:latin typeface="+mn-lt"/>
              </a:rPr>
              <a:t>rivilligheten </a:t>
            </a:r>
            <a:r>
              <a:rPr lang="nb-NO" sz="1200" b="0" dirty="0">
                <a:solidFill>
                  <a:srgbClr val="333333"/>
                </a:solidFill>
                <a:latin typeface="+mn-lt"/>
              </a:rPr>
              <a:t>har en verdi for samfunnet som de ønsker å støtte opp </a:t>
            </a:r>
            <a:r>
              <a:rPr lang="nb-NO" sz="1200" b="0" dirty="0" smtClean="0">
                <a:solidFill>
                  <a:srgbClr val="333333"/>
                </a:solidFill>
                <a:latin typeface="+mn-lt"/>
              </a:rPr>
              <a:t>om, og ønsket </a:t>
            </a:r>
            <a:r>
              <a:rPr lang="nb-NO" sz="1200" b="0" dirty="0">
                <a:solidFill>
                  <a:srgbClr val="333333"/>
                </a:solidFill>
                <a:latin typeface="+mn-lt"/>
              </a:rPr>
              <a:t>om å være til nytte/ bidra med noe</a:t>
            </a:r>
          </a:p>
          <a:p>
            <a:r>
              <a:rPr lang="nb-NO" sz="1200" b="0" dirty="0" smtClean="0">
                <a:solidFill>
                  <a:srgbClr val="333333"/>
                </a:solidFill>
                <a:latin typeface="+mn-lt"/>
              </a:rPr>
              <a:t> </a:t>
            </a:r>
          </a:p>
        </p:txBody>
      </p:sp>
      <p:sp>
        <p:nvSpPr>
          <p:cNvPr id="31" name="TekstSylinder 30"/>
          <p:cNvSpPr txBox="1"/>
          <p:nvPr/>
        </p:nvSpPr>
        <p:spPr>
          <a:xfrm>
            <a:off x="641712" y="2145931"/>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De </a:t>
            </a:r>
            <a:r>
              <a:rPr lang="nb-NO" sz="1200" b="0" dirty="0">
                <a:solidFill>
                  <a:srgbClr val="333333"/>
                </a:solidFill>
                <a:latin typeface="+mn-lt"/>
              </a:rPr>
              <a:t>må selv ha kontroll over hvor mye tid og energi de skal bruke</a:t>
            </a:r>
          </a:p>
          <a:p>
            <a:r>
              <a:rPr lang="nb-NO" sz="1200" b="0" dirty="0" smtClean="0">
                <a:solidFill>
                  <a:srgbClr val="333333"/>
                </a:solidFill>
                <a:latin typeface="+mn-lt"/>
              </a:rPr>
              <a:t> </a:t>
            </a:r>
          </a:p>
        </p:txBody>
      </p:sp>
    </p:spTree>
    <p:extLst>
      <p:ext uri="{BB962C8B-B14F-4D97-AF65-F5344CB8AC3E}">
        <p14:creationId xmlns:p14="http://schemas.microsoft.com/office/powerpoint/2010/main" val="21897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Lokalmiljø og bosted </a:t>
            </a:r>
            <a:r>
              <a:rPr lang="nb-NO" sz="2000" dirty="0" smtClean="0"/>
              <a:t>(</a:t>
            </a:r>
            <a:r>
              <a:rPr lang="nb-NO" sz="2000" dirty="0"/>
              <a:t>f.eks. grendelag, </a:t>
            </a:r>
            <a:r>
              <a:rPr lang="nb-NO" sz="2000" dirty="0" smtClean="0"/>
              <a:t>velforeninger </a:t>
            </a:r>
            <a:r>
              <a:rPr lang="nb-NO" sz="2000" dirty="0"/>
              <a:t>og forsamlingshus)</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29</a:t>
            </a:fld>
            <a:endParaRPr lang="en-AU" dirty="0"/>
          </a:p>
        </p:txBody>
      </p:sp>
      <p:sp>
        <p:nvSpPr>
          <p:cNvPr id="17" name="TekstSylinder 16"/>
          <p:cNvSpPr txBox="1"/>
          <p:nvPr/>
        </p:nvSpPr>
        <p:spPr>
          <a:xfrm>
            <a:off x="285751"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Viktigste motivasjonsfaktorer</a:t>
            </a:r>
          </a:p>
        </p:txBody>
      </p:sp>
      <p:sp>
        <p:nvSpPr>
          <p:cNvPr id="18" name="TekstSylinder 17"/>
          <p:cNvSpPr txBox="1"/>
          <p:nvPr/>
        </p:nvSpPr>
        <p:spPr>
          <a:xfrm>
            <a:off x="4862577"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2945392753"/>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2784830628"/>
              </p:ext>
            </p:extLst>
          </p:nvPr>
        </p:nvGraphicFramePr>
        <p:xfrm>
          <a:off x="4826000" y="3165830"/>
          <a:ext cx="4029075" cy="2665057"/>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1605" y="235348"/>
            <a:ext cx="410895" cy="410895"/>
          </a:xfrm>
          <a:prstGeom prst="rect">
            <a:avLst/>
          </a:prstGeom>
        </p:spPr>
      </p:pic>
      <p:grpSp>
        <p:nvGrpSpPr>
          <p:cNvPr id="15" name="Gruppe 14"/>
          <p:cNvGrpSpPr/>
          <p:nvPr/>
        </p:nvGrpSpPr>
        <p:grpSpPr>
          <a:xfrm rot="1032062">
            <a:off x="8109860" y="372389"/>
            <a:ext cx="466505" cy="405904"/>
            <a:chOff x="1270000" y="1273175"/>
            <a:chExt cx="2562225" cy="2562225"/>
          </a:xfrm>
        </p:grpSpPr>
        <p:sp>
          <p:nvSpPr>
            <p:cNvPr id="13" name="Freeform 6"/>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7"/>
            <p:cNvSpPr>
              <a:spLocks noEditPoints="1"/>
            </p:cNvSpPr>
            <p:nvPr/>
          </p:nvSpPr>
          <p:spPr bwMode="auto">
            <a:xfrm>
              <a:off x="1654175" y="2136775"/>
              <a:ext cx="1797050" cy="831850"/>
            </a:xfrm>
            <a:custGeom>
              <a:avLst/>
              <a:gdLst>
                <a:gd name="T0" fmla="*/ 468 w 477"/>
                <a:gd name="T1" fmla="*/ 102 h 221"/>
                <a:gd name="T2" fmla="*/ 255 w 477"/>
                <a:gd name="T3" fmla="*/ 102 h 221"/>
                <a:gd name="T4" fmla="*/ 255 w 477"/>
                <a:gd name="T5" fmla="*/ 86 h 221"/>
                <a:gd name="T6" fmla="*/ 450 w 477"/>
                <a:gd name="T7" fmla="*/ 86 h 221"/>
                <a:gd name="T8" fmla="*/ 433 w 477"/>
                <a:gd name="T9" fmla="*/ 69 h 221"/>
                <a:gd name="T10" fmla="*/ 212 w 477"/>
                <a:gd name="T11" fmla="*/ 69 h 221"/>
                <a:gd name="T12" fmla="*/ 110 w 477"/>
                <a:gd name="T13" fmla="*/ 0 h 221"/>
                <a:gd name="T14" fmla="*/ 0 w 477"/>
                <a:gd name="T15" fmla="*/ 111 h 221"/>
                <a:gd name="T16" fmla="*/ 110 w 477"/>
                <a:gd name="T17" fmla="*/ 221 h 221"/>
                <a:gd name="T18" fmla="*/ 212 w 477"/>
                <a:gd name="T19" fmla="*/ 153 h 221"/>
                <a:gd name="T20" fmla="*/ 250 w 477"/>
                <a:gd name="T21" fmla="*/ 153 h 221"/>
                <a:gd name="T22" fmla="*/ 273 w 477"/>
                <a:gd name="T23" fmla="*/ 124 h 221"/>
                <a:gd name="T24" fmla="*/ 296 w 477"/>
                <a:gd name="T25" fmla="*/ 153 h 221"/>
                <a:gd name="T26" fmla="*/ 319 w 477"/>
                <a:gd name="T27" fmla="*/ 124 h 221"/>
                <a:gd name="T28" fmla="*/ 342 w 477"/>
                <a:gd name="T29" fmla="*/ 153 h 221"/>
                <a:gd name="T30" fmla="*/ 365 w 477"/>
                <a:gd name="T31" fmla="*/ 124 h 221"/>
                <a:gd name="T32" fmla="*/ 387 w 477"/>
                <a:gd name="T33" fmla="*/ 153 h 221"/>
                <a:gd name="T34" fmla="*/ 411 w 477"/>
                <a:gd name="T35" fmla="*/ 124 h 221"/>
                <a:gd name="T36" fmla="*/ 433 w 477"/>
                <a:gd name="T37" fmla="*/ 153 h 221"/>
                <a:gd name="T38" fmla="*/ 433 w 477"/>
                <a:gd name="T39" fmla="*/ 153 h 221"/>
                <a:gd name="T40" fmla="*/ 477 w 477"/>
                <a:gd name="T41" fmla="*/ 111 h 221"/>
                <a:gd name="T42" fmla="*/ 468 w 477"/>
                <a:gd name="T43" fmla="*/ 102 h 221"/>
                <a:gd name="T44" fmla="*/ 60 w 477"/>
                <a:gd name="T45" fmla="*/ 136 h 221"/>
                <a:gd name="T46" fmla="*/ 34 w 477"/>
                <a:gd name="T47" fmla="*/ 111 h 221"/>
                <a:gd name="T48" fmla="*/ 60 w 477"/>
                <a:gd name="T49" fmla="*/ 85 h 221"/>
                <a:gd name="T50" fmla="*/ 85 w 477"/>
                <a:gd name="T51" fmla="*/ 111 h 221"/>
                <a:gd name="T52" fmla="*/ 60 w 477"/>
                <a:gd name="T53" fmla="*/ 1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7" h="221">
                  <a:moveTo>
                    <a:pt x="468" y="102"/>
                  </a:moveTo>
                  <a:cubicBezTo>
                    <a:pt x="255" y="102"/>
                    <a:pt x="255" y="102"/>
                    <a:pt x="255" y="102"/>
                  </a:cubicBezTo>
                  <a:cubicBezTo>
                    <a:pt x="255" y="86"/>
                    <a:pt x="255" y="86"/>
                    <a:pt x="255" y="86"/>
                  </a:cubicBezTo>
                  <a:cubicBezTo>
                    <a:pt x="450" y="86"/>
                    <a:pt x="450" y="86"/>
                    <a:pt x="450" y="86"/>
                  </a:cubicBezTo>
                  <a:cubicBezTo>
                    <a:pt x="433" y="69"/>
                    <a:pt x="433" y="69"/>
                    <a:pt x="433" y="69"/>
                  </a:cubicBezTo>
                  <a:cubicBezTo>
                    <a:pt x="212" y="69"/>
                    <a:pt x="212" y="69"/>
                    <a:pt x="212" y="69"/>
                  </a:cubicBezTo>
                  <a:cubicBezTo>
                    <a:pt x="196" y="28"/>
                    <a:pt x="156" y="0"/>
                    <a:pt x="110" y="0"/>
                  </a:cubicBezTo>
                  <a:cubicBezTo>
                    <a:pt x="49" y="0"/>
                    <a:pt x="0" y="50"/>
                    <a:pt x="0" y="111"/>
                  </a:cubicBezTo>
                  <a:cubicBezTo>
                    <a:pt x="0" y="172"/>
                    <a:pt x="49" y="221"/>
                    <a:pt x="110" y="221"/>
                  </a:cubicBezTo>
                  <a:cubicBezTo>
                    <a:pt x="156" y="221"/>
                    <a:pt x="196" y="193"/>
                    <a:pt x="212" y="153"/>
                  </a:cubicBezTo>
                  <a:cubicBezTo>
                    <a:pt x="250" y="153"/>
                    <a:pt x="250" y="153"/>
                    <a:pt x="250" y="153"/>
                  </a:cubicBezTo>
                  <a:cubicBezTo>
                    <a:pt x="273" y="124"/>
                    <a:pt x="273" y="124"/>
                    <a:pt x="273" y="124"/>
                  </a:cubicBezTo>
                  <a:cubicBezTo>
                    <a:pt x="296" y="153"/>
                    <a:pt x="296" y="153"/>
                    <a:pt x="296" y="153"/>
                  </a:cubicBezTo>
                  <a:cubicBezTo>
                    <a:pt x="319" y="124"/>
                    <a:pt x="319" y="124"/>
                    <a:pt x="319" y="124"/>
                  </a:cubicBezTo>
                  <a:cubicBezTo>
                    <a:pt x="342" y="153"/>
                    <a:pt x="342" y="153"/>
                    <a:pt x="342" y="153"/>
                  </a:cubicBezTo>
                  <a:cubicBezTo>
                    <a:pt x="365" y="124"/>
                    <a:pt x="365" y="124"/>
                    <a:pt x="365" y="124"/>
                  </a:cubicBezTo>
                  <a:cubicBezTo>
                    <a:pt x="387" y="153"/>
                    <a:pt x="387" y="153"/>
                    <a:pt x="387" y="153"/>
                  </a:cubicBezTo>
                  <a:cubicBezTo>
                    <a:pt x="411" y="124"/>
                    <a:pt x="411" y="124"/>
                    <a:pt x="411" y="124"/>
                  </a:cubicBezTo>
                  <a:cubicBezTo>
                    <a:pt x="433" y="153"/>
                    <a:pt x="433" y="153"/>
                    <a:pt x="433" y="153"/>
                  </a:cubicBezTo>
                  <a:cubicBezTo>
                    <a:pt x="433" y="153"/>
                    <a:pt x="433" y="153"/>
                    <a:pt x="433" y="153"/>
                  </a:cubicBezTo>
                  <a:cubicBezTo>
                    <a:pt x="477" y="111"/>
                    <a:pt x="477" y="111"/>
                    <a:pt x="477" y="111"/>
                  </a:cubicBezTo>
                  <a:lnTo>
                    <a:pt x="468" y="102"/>
                  </a:lnTo>
                  <a:close/>
                  <a:moveTo>
                    <a:pt x="60" y="136"/>
                  </a:moveTo>
                  <a:cubicBezTo>
                    <a:pt x="45" y="136"/>
                    <a:pt x="34" y="124"/>
                    <a:pt x="34" y="111"/>
                  </a:cubicBezTo>
                  <a:cubicBezTo>
                    <a:pt x="34" y="97"/>
                    <a:pt x="45" y="85"/>
                    <a:pt x="60" y="85"/>
                  </a:cubicBezTo>
                  <a:cubicBezTo>
                    <a:pt x="73" y="85"/>
                    <a:pt x="85" y="97"/>
                    <a:pt x="85" y="111"/>
                  </a:cubicBezTo>
                  <a:cubicBezTo>
                    <a:pt x="85" y="124"/>
                    <a:pt x="73" y="136"/>
                    <a:pt x="60" y="136"/>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pic>
        <p:nvPicPr>
          <p:cNvPr id="16" name="Bild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785" y="1041203"/>
            <a:ext cx="312795" cy="312795"/>
          </a:xfrm>
          <a:prstGeom prst="rect">
            <a:avLst/>
          </a:prstGeom>
        </p:spPr>
      </p:pic>
      <p:grpSp>
        <p:nvGrpSpPr>
          <p:cNvPr id="21" name="Gruppe 20"/>
          <p:cNvGrpSpPr/>
          <p:nvPr/>
        </p:nvGrpSpPr>
        <p:grpSpPr>
          <a:xfrm>
            <a:off x="273785" y="1614202"/>
            <a:ext cx="312795" cy="320798"/>
            <a:chOff x="1270000" y="1273175"/>
            <a:chExt cx="2562225" cy="2562225"/>
          </a:xfrm>
        </p:grpSpPr>
        <p:sp>
          <p:nvSpPr>
            <p:cNvPr id="24"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5"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26" name="Gruppe 25"/>
          <p:cNvGrpSpPr/>
          <p:nvPr/>
        </p:nvGrpSpPr>
        <p:grpSpPr>
          <a:xfrm>
            <a:off x="273785" y="2122271"/>
            <a:ext cx="312795" cy="293794"/>
            <a:chOff x="1270000" y="1270000"/>
            <a:chExt cx="731838" cy="742950"/>
          </a:xfrm>
        </p:grpSpPr>
        <p:sp>
          <p:nvSpPr>
            <p:cNvPr id="27"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28"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9" name="TekstSylinder 28"/>
          <p:cNvSpPr txBox="1"/>
          <p:nvPr/>
        </p:nvSpPr>
        <p:spPr>
          <a:xfrm>
            <a:off x="641712" y="1030560"/>
            <a:ext cx="8183205" cy="312075"/>
          </a:xfrm>
          <a:prstGeom prst="rect">
            <a:avLst/>
          </a:prstGeom>
          <a:noFill/>
        </p:spPr>
        <p:txBody>
          <a:bodyPr wrap="square" lIns="0" tIns="0" rIns="0" bIns="0" rtlCol="0">
            <a:noAutofit/>
          </a:bodyPr>
          <a:lstStyle/>
          <a:p>
            <a:r>
              <a:rPr lang="nb-NO" sz="1200" b="0" dirty="0">
                <a:solidFill>
                  <a:srgbClr val="333333"/>
                </a:solidFill>
                <a:latin typeface="+mn-lt"/>
              </a:rPr>
              <a:t>Hvem gjør frivillig arbeid </a:t>
            </a:r>
            <a:r>
              <a:rPr lang="nb-NO" sz="1200" b="0" dirty="0" smtClean="0">
                <a:solidFill>
                  <a:srgbClr val="333333"/>
                </a:solidFill>
                <a:latin typeface="+mn-lt"/>
              </a:rPr>
              <a:t>innenfor </a:t>
            </a:r>
            <a:r>
              <a:rPr lang="nb-NO" sz="1200" b="0" dirty="0">
                <a:solidFill>
                  <a:srgbClr val="333333"/>
                </a:solidFill>
                <a:latin typeface="+mn-lt"/>
              </a:rPr>
              <a:t>Lokalmiljø og bosted (hvem er overrepresentert?): </a:t>
            </a:r>
            <a:r>
              <a:rPr lang="nb-NO" sz="1200" b="0" dirty="0" smtClean="0">
                <a:solidFill>
                  <a:srgbClr val="333333"/>
                </a:solidFill>
                <a:latin typeface="+mn-lt"/>
              </a:rPr>
              <a:t>Menn; 45-59; bosatt i Trøndelag og Nord-Norge</a:t>
            </a:r>
          </a:p>
        </p:txBody>
      </p:sp>
      <p:sp>
        <p:nvSpPr>
          <p:cNvPr id="30" name="TekstSylinder 29"/>
          <p:cNvSpPr txBox="1"/>
          <p:nvPr/>
        </p:nvSpPr>
        <p:spPr>
          <a:xfrm>
            <a:off x="641712" y="1595220"/>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Det er sosialt og en anledning til å bli kjent med lokalmiljøet, og ønsket om å være til nytte/ bidra med noe </a:t>
            </a:r>
          </a:p>
        </p:txBody>
      </p:sp>
      <p:sp>
        <p:nvSpPr>
          <p:cNvPr id="31" name="TekstSylinder 30"/>
          <p:cNvSpPr txBox="1"/>
          <p:nvPr/>
        </p:nvSpPr>
        <p:spPr>
          <a:xfrm>
            <a:off x="641712" y="2160676"/>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De </a:t>
            </a:r>
            <a:r>
              <a:rPr lang="nb-NO" sz="1200" b="0" dirty="0">
                <a:solidFill>
                  <a:srgbClr val="333333"/>
                </a:solidFill>
                <a:latin typeface="+mn-lt"/>
              </a:rPr>
              <a:t>må selv ha kontroll over hvor mye tid og energi de skal bruke</a:t>
            </a:r>
          </a:p>
          <a:p>
            <a:r>
              <a:rPr lang="nb-NO" sz="1200" b="0" dirty="0" smtClean="0">
                <a:solidFill>
                  <a:srgbClr val="333333"/>
                </a:solidFill>
                <a:latin typeface="+mn-lt"/>
              </a:rPr>
              <a:t> </a:t>
            </a:r>
          </a:p>
        </p:txBody>
      </p:sp>
    </p:spTree>
    <p:extLst>
      <p:ext uri="{BB962C8B-B14F-4D97-AF65-F5344CB8AC3E}">
        <p14:creationId xmlns:p14="http://schemas.microsoft.com/office/powerpoint/2010/main" val="1308754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285750" y="1821424"/>
            <a:ext cx="1841500" cy="1274762"/>
          </a:xfrm>
        </p:spPr>
        <p:txBody>
          <a:bodyPr/>
          <a:lstStyle/>
          <a:p>
            <a:r>
              <a:rPr lang="nb-NO" smtClean="0"/>
              <a:t>1</a:t>
            </a:r>
            <a:endParaRPr lang="nb-NO" dirty="0"/>
          </a:p>
        </p:txBody>
      </p:sp>
      <p:sp>
        <p:nvSpPr>
          <p:cNvPr id="3" name="Tittel 2"/>
          <p:cNvSpPr>
            <a:spLocks noGrp="1"/>
          </p:cNvSpPr>
          <p:nvPr>
            <p:ph type="title"/>
          </p:nvPr>
        </p:nvSpPr>
        <p:spPr/>
        <p:txBody>
          <a:bodyPr/>
          <a:lstStyle/>
          <a:p>
            <a:r>
              <a:rPr lang="nb-NO" dirty="0" smtClean="0"/>
              <a:t>Om Frivillighetsbarometeret</a:t>
            </a:r>
            <a:endParaRPr lang="nb-NO" dirty="0"/>
          </a:p>
        </p:txBody>
      </p:sp>
    </p:spTree>
    <p:extLst>
      <p:ext uri="{BB962C8B-B14F-4D97-AF65-F5344CB8AC3E}">
        <p14:creationId xmlns:p14="http://schemas.microsoft.com/office/powerpoint/2010/main" val="2889833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946" y="1"/>
            <a:ext cx="8718129" cy="1031838"/>
          </a:xfrm>
        </p:spPr>
        <p:txBody>
          <a:bodyPr/>
          <a:lstStyle/>
          <a:p>
            <a:r>
              <a:rPr lang="nb-NO" sz="2000" dirty="0"/>
              <a:t>Politikk- og </a:t>
            </a:r>
            <a:r>
              <a:rPr lang="nb-NO" sz="2000" dirty="0" smtClean="0"/>
              <a:t>interesseorganisasjoner</a:t>
            </a:r>
            <a:endParaRPr lang="nb-NO" sz="2000"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30</a:t>
            </a:fld>
            <a:endParaRPr lang="en-AU" dirty="0"/>
          </a:p>
        </p:txBody>
      </p:sp>
      <p:sp>
        <p:nvSpPr>
          <p:cNvPr id="17" name="TekstSylinder 16"/>
          <p:cNvSpPr txBox="1"/>
          <p:nvPr/>
        </p:nvSpPr>
        <p:spPr>
          <a:xfrm>
            <a:off x="285751"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Viktigste motivasjonsfaktorer</a:t>
            </a:r>
          </a:p>
        </p:txBody>
      </p:sp>
      <p:sp>
        <p:nvSpPr>
          <p:cNvPr id="18" name="TekstSylinder 17"/>
          <p:cNvSpPr txBox="1"/>
          <p:nvPr/>
        </p:nvSpPr>
        <p:spPr>
          <a:xfrm>
            <a:off x="4862577"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821319679"/>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4214260159"/>
              </p:ext>
            </p:extLst>
          </p:nvPr>
        </p:nvGraphicFramePr>
        <p:xfrm>
          <a:off x="4826000" y="3165830"/>
          <a:ext cx="4029075" cy="2665057"/>
        </p:xfrm>
        <a:graphic>
          <a:graphicData uri="http://schemas.openxmlformats.org/drawingml/2006/chart">
            <c:chart xmlns:c="http://schemas.openxmlformats.org/drawingml/2006/chart" xmlns:r="http://schemas.openxmlformats.org/officeDocument/2006/relationships" r:id="rId3"/>
          </a:graphicData>
        </a:graphic>
      </p:graphicFrame>
      <p:pic>
        <p:nvPicPr>
          <p:cNvPr id="31" name="Bild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86345">
            <a:off x="7935846" y="317619"/>
            <a:ext cx="445610" cy="445610"/>
          </a:xfrm>
          <a:prstGeom prst="rect">
            <a:avLst/>
          </a:prstGeom>
        </p:spPr>
      </p:pic>
      <p:grpSp>
        <p:nvGrpSpPr>
          <p:cNvPr id="37" name="Gruppe 36"/>
          <p:cNvGrpSpPr/>
          <p:nvPr/>
        </p:nvGrpSpPr>
        <p:grpSpPr>
          <a:xfrm>
            <a:off x="8400935" y="215540"/>
            <a:ext cx="454139" cy="455973"/>
            <a:chOff x="1270000" y="1273175"/>
            <a:chExt cx="2562225" cy="2562225"/>
          </a:xfrm>
        </p:grpSpPr>
        <p:sp>
          <p:nvSpPr>
            <p:cNvPr id="35" name="Freeform 19"/>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6" name="Freeform 20"/>
            <p:cNvSpPr>
              <a:spLocks noEditPoints="1"/>
            </p:cNvSpPr>
            <p:nvPr/>
          </p:nvSpPr>
          <p:spPr bwMode="auto">
            <a:xfrm>
              <a:off x="1608138" y="1643063"/>
              <a:ext cx="1952625" cy="1774825"/>
            </a:xfrm>
            <a:custGeom>
              <a:avLst/>
              <a:gdLst>
                <a:gd name="T0" fmla="*/ 451 w 518"/>
                <a:gd name="T1" fmla="*/ 248 h 471"/>
                <a:gd name="T2" fmla="*/ 256 w 518"/>
                <a:gd name="T3" fmla="*/ 141 h 471"/>
                <a:gd name="T4" fmla="*/ 268 w 518"/>
                <a:gd name="T5" fmla="*/ 58 h 471"/>
                <a:gd name="T6" fmla="*/ 475 w 518"/>
                <a:gd name="T7" fmla="*/ 43 h 471"/>
                <a:gd name="T8" fmla="*/ 234 w 518"/>
                <a:gd name="T9" fmla="*/ 368 h 471"/>
                <a:gd name="T10" fmla="*/ 224 w 518"/>
                <a:gd name="T11" fmla="*/ 319 h 471"/>
                <a:gd name="T12" fmla="*/ 156 w 518"/>
                <a:gd name="T13" fmla="*/ 374 h 471"/>
                <a:gd name="T14" fmla="*/ 166 w 518"/>
                <a:gd name="T15" fmla="*/ 424 h 471"/>
                <a:gd name="T16" fmla="*/ 234 w 518"/>
                <a:gd name="T17" fmla="*/ 368 h 471"/>
                <a:gd name="T18" fmla="*/ 192 w 518"/>
                <a:gd name="T19" fmla="*/ 278 h 471"/>
                <a:gd name="T20" fmla="*/ 150 w 518"/>
                <a:gd name="T21" fmla="*/ 284 h 471"/>
                <a:gd name="T22" fmla="*/ 102 w 518"/>
                <a:gd name="T23" fmla="*/ 368 h 471"/>
                <a:gd name="T24" fmla="*/ 144 w 518"/>
                <a:gd name="T25" fmla="*/ 362 h 471"/>
                <a:gd name="T26" fmla="*/ 138 w 518"/>
                <a:gd name="T27" fmla="*/ 272 h 471"/>
                <a:gd name="T28" fmla="*/ 129 w 518"/>
                <a:gd name="T29" fmla="*/ 223 h 471"/>
                <a:gd name="T30" fmla="*/ 60 w 518"/>
                <a:gd name="T31" fmla="*/ 278 h 471"/>
                <a:gd name="T32" fmla="*/ 70 w 518"/>
                <a:gd name="T33" fmla="*/ 327 h 471"/>
                <a:gd name="T34" fmla="*/ 138 w 518"/>
                <a:gd name="T35" fmla="*/ 272 h 471"/>
                <a:gd name="T36" fmla="*/ 269 w 518"/>
                <a:gd name="T37" fmla="*/ 154 h 471"/>
                <a:gd name="T38" fmla="*/ 158 w 518"/>
                <a:gd name="T39" fmla="*/ 172 h 471"/>
                <a:gd name="T40" fmla="*/ 239 w 518"/>
                <a:gd name="T41" fmla="*/ 62 h 471"/>
                <a:gd name="T42" fmla="*/ 37 w 518"/>
                <a:gd name="T43" fmla="*/ 40 h 471"/>
                <a:gd name="T44" fmla="*/ 60 w 518"/>
                <a:gd name="T45" fmla="*/ 245 h 471"/>
                <a:gd name="T46" fmla="*/ 90 w 518"/>
                <a:gd name="T47" fmla="*/ 224 h 471"/>
                <a:gd name="T48" fmla="*/ 156 w 518"/>
                <a:gd name="T49" fmla="*/ 218 h 471"/>
                <a:gd name="T50" fmla="*/ 176 w 518"/>
                <a:gd name="T51" fmla="*/ 254 h 471"/>
                <a:gd name="T52" fmla="*/ 216 w 518"/>
                <a:gd name="T53" fmla="*/ 302 h 471"/>
                <a:gd name="T54" fmla="*/ 224 w 518"/>
                <a:gd name="T55" fmla="*/ 302 h 471"/>
                <a:gd name="T56" fmla="*/ 264 w 518"/>
                <a:gd name="T57" fmla="*/ 348 h 471"/>
                <a:gd name="T58" fmla="*/ 273 w 518"/>
                <a:gd name="T59" fmla="*/ 350 h 471"/>
                <a:gd name="T60" fmla="*/ 312 w 518"/>
                <a:gd name="T61" fmla="*/ 395 h 471"/>
                <a:gd name="T62" fmla="*/ 360 w 518"/>
                <a:gd name="T63" fmla="*/ 406 h 471"/>
                <a:gd name="T64" fmla="*/ 354 w 518"/>
                <a:gd name="T65" fmla="*/ 364 h 471"/>
                <a:gd name="T66" fmla="*/ 229 w 518"/>
                <a:gd name="T67" fmla="*/ 220 h 471"/>
                <a:gd name="T68" fmla="*/ 403 w 518"/>
                <a:gd name="T69" fmla="*/ 358 h 471"/>
                <a:gd name="T70" fmla="*/ 397 w 518"/>
                <a:gd name="T71" fmla="*/ 316 h 471"/>
                <a:gd name="T72" fmla="*/ 277 w 518"/>
                <a:gd name="T73" fmla="*/ 173 h 471"/>
                <a:gd name="T74" fmla="*/ 451 w 518"/>
                <a:gd name="T75" fmla="*/ 309 h 471"/>
                <a:gd name="T76" fmla="*/ 444 w 518"/>
                <a:gd name="T77" fmla="*/ 268 h 471"/>
                <a:gd name="T78" fmla="*/ 289 w 518"/>
                <a:gd name="T79" fmla="*/ 374 h 471"/>
                <a:gd name="T80" fmla="*/ 246 w 518"/>
                <a:gd name="T81" fmla="*/ 381 h 471"/>
                <a:gd name="T82" fmla="*/ 199 w 518"/>
                <a:gd name="T83" fmla="*/ 464 h 471"/>
                <a:gd name="T84" fmla="*/ 240 w 518"/>
                <a:gd name="T85" fmla="*/ 458 h 471"/>
                <a:gd name="T86" fmla="*/ 289 w 518"/>
                <a:gd name="T87" fmla="*/ 374 h 471"/>
                <a:gd name="T88" fmla="*/ 270 w 518"/>
                <a:gd name="T89" fmla="*/ 453 h 471"/>
                <a:gd name="T90" fmla="*/ 314 w 518"/>
                <a:gd name="T91" fmla="*/ 438 h 471"/>
                <a:gd name="T92" fmla="*/ 294 w 518"/>
                <a:gd name="T93" fmla="*/ 42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471">
                  <a:moveTo>
                    <a:pt x="513" y="142"/>
                  </a:moveTo>
                  <a:cubicBezTo>
                    <a:pt x="507" y="176"/>
                    <a:pt x="483" y="217"/>
                    <a:pt x="451" y="248"/>
                  </a:cubicBezTo>
                  <a:cubicBezTo>
                    <a:pt x="300" y="98"/>
                    <a:pt x="300" y="98"/>
                    <a:pt x="300" y="98"/>
                  </a:cubicBezTo>
                  <a:cubicBezTo>
                    <a:pt x="256" y="141"/>
                    <a:pt x="256" y="141"/>
                    <a:pt x="256" y="141"/>
                  </a:cubicBezTo>
                  <a:cubicBezTo>
                    <a:pt x="215" y="183"/>
                    <a:pt x="183" y="169"/>
                    <a:pt x="168" y="157"/>
                  </a:cubicBezTo>
                  <a:cubicBezTo>
                    <a:pt x="268" y="58"/>
                    <a:pt x="268" y="58"/>
                    <a:pt x="268" y="58"/>
                  </a:cubicBezTo>
                  <a:cubicBezTo>
                    <a:pt x="299" y="27"/>
                    <a:pt x="333" y="10"/>
                    <a:pt x="370" y="5"/>
                  </a:cubicBezTo>
                  <a:cubicBezTo>
                    <a:pt x="408" y="1"/>
                    <a:pt x="445" y="14"/>
                    <a:pt x="475" y="43"/>
                  </a:cubicBezTo>
                  <a:cubicBezTo>
                    <a:pt x="504" y="73"/>
                    <a:pt x="518" y="104"/>
                    <a:pt x="513" y="142"/>
                  </a:cubicBezTo>
                  <a:close/>
                  <a:moveTo>
                    <a:pt x="234" y="368"/>
                  </a:moveTo>
                  <a:cubicBezTo>
                    <a:pt x="240" y="363"/>
                    <a:pt x="257" y="343"/>
                    <a:pt x="240" y="327"/>
                  </a:cubicBezTo>
                  <a:cubicBezTo>
                    <a:pt x="236" y="321"/>
                    <a:pt x="230" y="319"/>
                    <a:pt x="224" y="319"/>
                  </a:cubicBezTo>
                  <a:cubicBezTo>
                    <a:pt x="216" y="319"/>
                    <a:pt x="207" y="324"/>
                    <a:pt x="198" y="332"/>
                  </a:cubicBezTo>
                  <a:cubicBezTo>
                    <a:pt x="156" y="374"/>
                    <a:pt x="156" y="374"/>
                    <a:pt x="156" y="374"/>
                  </a:cubicBezTo>
                  <a:cubicBezTo>
                    <a:pt x="150" y="380"/>
                    <a:pt x="134" y="399"/>
                    <a:pt x="150" y="417"/>
                  </a:cubicBezTo>
                  <a:cubicBezTo>
                    <a:pt x="155" y="421"/>
                    <a:pt x="160" y="424"/>
                    <a:pt x="166" y="424"/>
                  </a:cubicBezTo>
                  <a:cubicBezTo>
                    <a:pt x="174" y="424"/>
                    <a:pt x="183" y="418"/>
                    <a:pt x="192" y="410"/>
                  </a:cubicBezTo>
                  <a:lnTo>
                    <a:pt x="234" y="368"/>
                  </a:lnTo>
                  <a:close/>
                  <a:moveTo>
                    <a:pt x="186" y="320"/>
                  </a:moveTo>
                  <a:cubicBezTo>
                    <a:pt x="192" y="314"/>
                    <a:pt x="209" y="295"/>
                    <a:pt x="192" y="278"/>
                  </a:cubicBezTo>
                  <a:cubicBezTo>
                    <a:pt x="187" y="273"/>
                    <a:pt x="183" y="271"/>
                    <a:pt x="176" y="271"/>
                  </a:cubicBezTo>
                  <a:cubicBezTo>
                    <a:pt x="168" y="271"/>
                    <a:pt x="158" y="275"/>
                    <a:pt x="150" y="284"/>
                  </a:cubicBezTo>
                  <a:cubicBezTo>
                    <a:pt x="108" y="326"/>
                    <a:pt x="108" y="326"/>
                    <a:pt x="108" y="326"/>
                  </a:cubicBezTo>
                  <a:cubicBezTo>
                    <a:pt x="102" y="332"/>
                    <a:pt x="85" y="352"/>
                    <a:pt x="102" y="368"/>
                  </a:cubicBezTo>
                  <a:cubicBezTo>
                    <a:pt x="107" y="372"/>
                    <a:pt x="112" y="375"/>
                    <a:pt x="118" y="375"/>
                  </a:cubicBezTo>
                  <a:cubicBezTo>
                    <a:pt x="127" y="375"/>
                    <a:pt x="136" y="371"/>
                    <a:pt x="144" y="362"/>
                  </a:cubicBezTo>
                  <a:lnTo>
                    <a:pt x="186" y="320"/>
                  </a:lnTo>
                  <a:close/>
                  <a:moveTo>
                    <a:pt x="138" y="272"/>
                  </a:moveTo>
                  <a:cubicBezTo>
                    <a:pt x="144" y="266"/>
                    <a:pt x="161" y="246"/>
                    <a:pt x="144" y="230"/>
                  </a:cubicBezTo>
                  <a:cubicBezTo>
                    <a:pt x="139" y="225"/>
                    <a:pt x="134" y="223"/>
                    <a:pt x="129" y="223"/>
                  </a:cubicBezTo>
                  <a:cubicBezTo>
                    <a:pt x="120" y="223"/>
                    <a:pt x="111" y="228"/>
                    <a:pt x="102" y="236"/>
                  </a:cubicBezTo>
                  <a:cubicBezTo>
                    <a:pt x="60" y="278"/>
                    <a:pt x="60" y="278"/>
                    <a:pt x="60" y="278"/>
                  </a:cubicBezTo>
                  <a:cubicBezTo>
                    <a:pt x="54" y="283"/>
                    <a:pt x="38" y="303"/>
                    <a:pt x="54" y="320"/>
                  </a:cubicBezTo>
                  <a:cubicBezTo>
                    <a:pt x="59" y="325"/>
                    <a:pt x="64" y="327"/>
                    <a:pt x="70" y="327"/>
                  </a:cubicBezTo>
                  <a:cubicBezTo>
                    <a:pt x="78" y="327"/>
                    <a:pt x="87" y="322"/>
                    <a:pt x="96" y="314"/>
                  </a:cubicBezTo>
                  <a:lnTo>
                    <a:pt x="138" y="272"/>
                  </a:lnTo>
                  <a:close/>
                  <a:moveTo>
                    <a:pt x="300" y="122"/>
                  </a:moveTo>
                  <a:cubicBezTo>
                    <a:pt x="269" y="154"/>
                    <a:pt x="269" y="154"/>
                    <a:pt x="269" y="154"/>
                  </a:cubicBezTo>
                  <a:cubicBezTo>
                    <a:pt x="246" y="175"/>
                    <a:pt x="224" y="186"/>
                    <a:pt x="201" y="186"/>
                  </a:cubicBezTo>
                  <a:cubicBezTo>
                    <a:pt x="182" y="186"/>
                    <a:pt x="167" y="178"/>
                    <a:pt x="158" y="172"/>
                  </a:cubicBezTo>
                  <a:cubicBezTo>
                    <a:pt x="142" y="159"/>
                    <a:pt x="142" y="159"/>
                    <a:pt x="142" y="159"/>
                  </a:cubicBezTo>
                  <a:cubicBezTo>
                    <a:pt x="239" y="62"/>
                    <a:pt x="239" y="62"/>
                    <a:pt x="239" y="62"/>
                  </a:cubicBezTo>
                  <a:cubicBezTo>
                    <a:pt x="208" y="31"/>
                    <a:pt x="172" y="11"/>
                    <a:pt x="138" y="6"/>
                  </a:cubicBezTo>
                  <a:cubicBezTo>
                    <a:pt x="101" y="0"/>
                    <a:pt x="66" y="12"/>
                    <a:pt x="37" y="40"/>
                  </a:cubicBezTo>
                  <a:cubicBezTo>
                    <a:pt x="8" y="70"/>
                    <a:pt x="0" y="101"/>
                    <a:pt x="4" y="140"/>
                  </a:cubicBezTo>
                  <a:cubicBezTo>
                    <a:pt x="9" y="176"/>
                    <a:pt x="30" y="213"/>
                    <a:pt x="60" y="245"/>
                  </a:cubicBezTo>
                  <a:cubicBezTo>
                    <a:pt x="65" y="249"/>
                    <a:pt x="65" y="249"/>
                    <a:pt x="65" y="249"/>
                  </a:cubicBezTo>
                  <a:cubicBezTo>
                    <a:pt x="90" y="224"/>
                    <a:pt x="90" y="224"/>
                    <a:pt x="90" y="224"/>
                  </a:cubicBezTo>
                  <a:cubicBezTo>
                    <a:pt x="102" y="212"/>
                    <a:pt x="115" y="206"/>
                    <a:pt x="129" y="206"/>
                  </a:cubicBezTo>
                  <a:cubicBezTo>
                    <a:pt x="138" y="206"/>
                    <a:pt x="148" y="210"/>
                    <a:pt x="156" y="218"/>
                  </a:cubicBezTo>
                  <a:cubicBezTo>
                    <a:pt x="166" y="228"/>
                    <a:pt x="170" y="241"/>
                    <a:pt x="167" y="255"/>
                  </a:cubicBezTo>
                  <a:cubicBezTo>
                    <a:pt x="170" y="255"/>
                    <a:pt x="174" y="254"/>
                    <a:pt x="176" y="254"/>
                  </a:cubicBezTo>
                  <a:cubicBezTo>
                    <a:pt x="187" y="254"/>
                    <a:pt x="196" y="258"/>
                    <a:pt x="204" y="266"/>
                  </a:cubicBezTo>
                  <a:cubicBezTo>
                    <a:pt x="214" y="276"/>
                    <a:pt x="218" y="289"/>
                    <a:pt x="216" y="302"/>
                  </a:cubicBezTo>
                  <a:cubicBezTo>
                    <a:pt x="217" y="303"/>
                    <a:pt x="217" y="303"/>
                    <a:pt x="217" y="303"/>
                  </a:cubicBezTo>
                  <a:cubicBezTo>
                    <a:pt x="219" y="302"/>
                    <a:pt x="222" y="302"/>
                    <a:pt x="224" y="302"/>
                  </a:cubicBezTo>
                  <a:cubicBezTo>
                    <a:pt x="235" y="302"/>
                    <a:pt x="245" y="306"/>
                    <a:pt x="252" y="314"/>
                  </a:cubicBezTo>
                  <a:cubicBezTo>
                    <a:pt x="262" y="324"/>
                    <a:pt x="265" y="336"/>
                    <a:pt x="264" y="348"/>
                  </a:cubicBezTo>
                  <a:cubicBezTo>
                    <a:pt x="266" y="351"/>
                    <a:pt x="266" y="351"/>
                    <a:pt x="266" y="351"/>
                  </a:cubicBezTo>
                  <a:cubicBezTo>
                    <a:pt x="268" y="351"/>
                    <a:pt x="271" y="350"/>
                    <a:pt x="273" y="350"/>
                  </a:cubicBezTo>
                  <a:cubicBezTo>
                    <a:pt x="283" y="350"/>
                    <a:pt x="292" y="354"/>
                    <a:pt x="300" y="363"/>
                  </a:cubicBezTo>
                  <a:cubicBezTo>
                    <a:pt x="309" y="372"/>
                    <a:pt x="313" y="383"/>
                    <a:pt x="312" y="395"/>
                  </a:cubicBezTo>
                  <a:cubicBezTo>
                    <a:pt x="318" y="400"/>
                    <a:pt x="318" y="400"/>
                    <a:pt x="318" y="400"/>
                  </a:cubicBezTo>
                  <a:cubicBezTo>
                    <a:pt x="323" y="406"/>
                    <a:pt x="344" y="423"/>
                    <a:pt x="360" y="406"/>
                  </a:cubicBezTo>
                  <a:cubicBezTo>
                    <a:pt x="364" y="401"/>
                    <a:pt x="367" y="396"/>
                    <a:pt x="367" y="390"/>
                  </a:cubicBezTo>
                  <a:cubicBezTo>
                    <a:pt x="367" y="381"/>
                    <a:pt x="363" y="372"/>
                    <a:pt x="354" y="364"/>
                  </a:cubicBezTo>
                  <a:cubicBezTo>
                    <a:pt x="217" y="232"/>
                    <a:pt x="217" y="232"/>
                    <a:pt x="217" y="232"/>
                  </a:cubicBezTo>
                  <a:cubicBezTo>
                    <a:pt x="229" y="220"/>
                    <a:pt x="229" y="220"/>
                    <a:pt x="229" y="220"/>
                  </a:cubicBezTo>
                  <a:cubicBezTo>
                    <a:pt x="361" y="352"/>
                    <a:pt x="361" y="352"/>
                    <a:pt x="361" y="352"/>
                  </a:cubicBezTo>
                  <a:cubicBezTo>
                    <a:pt x="366" y="358"/>
                    <a:pt x="386" y="374"/>
                    <a:pt x="403" y="358"/>
                  </a:cubicBezTo>
                  <a:cubicBezTo>
                    <a:pt x="408" y="353"/>
                    <a:pt x="410" y="348"/>
                    <a:pt x="410" y="342"/>
                  </a:cubicBezTo>
                  <a:cubicBezTo>
                    <a:pt x="410" y="334"/>
                    <a:pt x="405" y="325"/>
                    <a:pt x="397" y="316"/>
                  </a:cubicBezTo>
                  <a:cubicBezTo>
                    <a:pt x="265" y="184"/>
                    <a:pt x="265" y="184"/>
                    <a:pt x="265" y="184"/>
                  </a:cubicBezTo>
                  <a:cubicBezTo>
                    <a:pt x="277" y="173"/>
                    <a:pt x="277" y="173"/>
                    <a:pt x="277" y="173"/>
                  </a:cubicBezTo>
                  <a:cubicBezTo>
                    <a:pt x="408" y="304"/>
                    <a:pt x="408" y="304"/>
                    <a:pt x="408" y="304"/>
                  </a:cubicBezTo>
                  <a:cubicBezTo>
                    <a:pt x="415" y="309"/>
                    <a:pt x="435" y="327"/>
                    <a:pt x="451" y="309"/>
                  </a:cubicBezTo>
                  <a:cubicBezTo>
                    <a:pt x="455" y="305"/>
                    <a:pt x="458" y="300"/>
                    <a:pt x="458" y="294"/>
                  </a:cubicBezTo>
                  <a:cubicBezTo>
                    <a:pt x="458" y="286"/>
                    <a:pt x="453" y="276"/>
                    <a:pt x="444" y="268"/>
                  </a:cubicBezTo>
                  <a:lnTo>
                    <a:pt x="300" y="122"/>
                  </a:lnTo>
                  <a:close/>
                  <a:moveTo>
                    <a:pt x="289" y="374"/>
                  </a:moveTo>
                  <a:cubicBezTo>
                    <a:pt x="283" y="370"/>
                    <a:pt x="278" y="367"/>
                    <a:pt x="273" y="367"/>
                  </a:cubicBezTo>
                  <a:cubicBezTo>
                    <a:pt x="264" y="367"/>
                    <a:pt x="255" y="372"/>
                    <a:pt x="246" y="381"/>
                  </a:cubicBezTo>
                  <a:cubicBezTo>
                    <a:pt x="204" y="422"/>
                    <a:pt x="204" y="422"/>
                    <a:pt x="204" y="422"/>
                  </a:cubicBezTo>
                  <a:cubicBezTo>
                    <a:pt x="199" y="428"/>
                    <a:pt x="182" y="448"/>
                    <a:pt x="199" y="464"/>
                  </a:cubicBezTo>
                  <a:cubicBezTo>
                    <a:pt x="203" y="469"/>
                    <a:pt x="209" y="471"/>
                    <a:pt x="214" y="471"/>
                  </a:cubicBezTo>
                  <a:cubicBezTo>
                    <a:pt x="222" y="471"/>
                    <a:pt x="232" y="467"/>
                    <a:pt x="240" y="458"/>
                  </a:cubicBezTo>
                  <a:cubicBezTo>
                    <a:pt x="282" y="417"/>
                    <a:pt x="282" y="417"/>
                    <a:pt x="282" y="417"/>
                  </a:cubicBezTo>
                  <a:cubicBezTo>
                    <a:pt x="288" y="410"/>
                    <a:pt x="305" y="391"/>
                    <a:pt x="289" y="374"/>
                  </a:cubicBezTo>
                  <a:close/>
                  <a:moveTo>
                    <a:pt x="294" y="428"/>
                  </a:moveTo>
                  <a:cubicBezTo>
                    <a:pt x="270" y="453"/>
                    <a:pt x="270" y="453"/>
                    <a:pt x="270" y="453"/>
                  </a:cubicBezTo>
                  <a:cubicBezTo>
                    <a:pt x="278" y="460"/>
                    <a:pt x="293" y="467"/>
                    <a:pt x="307" y="454"/>
                  </a:cubicBezTo>
                  <a:cubicBezTo>
                    <a:pt x="311" y="449"/>
                    <a:pt x="314" y="444"/>
                    <a:pt x="314" y="438"/>
                  </a:cubicBezTo>
                  <a:cubicBezTo>
                    <a:pt x="314" y="431"/>
                    <a:pt x="310" y="424"/>
                    <a:pt x="304" y="417"/>
                  </a:cubicBezTo>
                  <a:cubicBezTo>
                    <a:pt x="300" y="422"/>
                    <a:pt x="297" y="426"/>
                    <a:pt x="294" y="428"/>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pic>
        <p:nvPicPr>
          <p:cNvPr id="16" name="Bild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785" y="930587"/>
            <a:ext cx="312795" cy="312795"/>
          </a:xfrm>
          <a:prstGeom prst="rect">
            <a:avLst/>
          </a:prstGeom>
        </p:spPr>
      </p:pic>
      <p:grpSp>
        <p:nvGrpSpPr>
          <p:cNvPr id="21" name="Gruppe 20"/>
          <p:cNvGrpSpPr/>
          <p:nvPr/>
        </p:nvGrpSpPr>
        <p:grpSpPr>
          <a:xfrm>
            <a:off x="273785" y="1459351"/>
            <a:ext cx="312795" cy="320798"/>
            <a:chOff x="1270000" y="1273175"/>
            <a:chExt cx="2562225" cy="2562225"/>
          </a:xfrm>
        </p:grpSpPr>
        <p:sp>
          <p:nvSpPr>
            <p:cNvPr id="24"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5"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26" name="Gruppe 25"/>
          <p:cNvGrpSpPr/>
          <p:nvPr/>
        </p:nvGrpSpPr>
        <p:grpSpPr>
          <a:xfrm>
            <a:off x="273785" y="2026412"/>
            <a:ext cx="312795" cy="293794"/>
            <a:chOff x="1270000" y="1270000"/>
            <a:chExt cx="731838" cy="742950"/>
          </a:xfrm>
        </p:grpSpPr>
        <p:sp>
          <p:nvSpPr>
            <p:cNvPr id="27"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28"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9" name="TekstSylinder 28"/>
          <p:cNvSpPr txBox="1"/>
          <p:nvPr/>
        </p:nvSpPr>
        <p:spPr>
          <a:xfrm>
            <a:off x="641712" y="860951"/>
            <a:ext cx="8183205" cy="312075"/>
          </a:xfrm>
          <a:prstGeom prst="rect">
            <a:avLst/>
          </a:prstGeom>
          <a:noFill/>
        </p:spPr>
        <p:txBody>
          <a:bodyPr wrap="square" lIns="0" tIns="0" rIns="0" bIns="0" rtlCol="0">
            <a:noAutofit/>
          </a:bodyPr>
          <a:lstStyle/>
          <a:p>
            <a:r>
              <a:rPr lang="nb-NO" sz="1200" b="0" dirty="0">
                <a:solidFill>
                  <a:srgbClr val="333333"/>
                </a:solidFill>
                <a:latin typeface="+mn-lt"/>
              </a:rPr>
              <a:t>Hvem gjør frivillig arbeid </a:t>
            </a:r>
            <a:r>
              <a:rPr lang="nb-NO" sz="1200" b="0" dirty="0" smtClean="0">
                <a:solidFill>
                  <a:srgbClr val="333333"/>
                </a:solidFill>
                <a:latin typeface="+mn-lt"/>
              </a:rPr>
              <a:t>i Politikk- og </a:t>
            </a:r>
            <a:r>
              <a:rPr lang="nb-NO" sz="1200" b="0" dirty="0">
                <a:solidFill>
                  <a:srgbClr val="333333"/>
                </a:solidFill>
                <a:latin typeface="+mn-lt"/>
              </a:rPr>
              <a:t>interesseorganisasjoner (hvem er overrepresentert?): </a:t>
            </a:r>
            <a:r>
              <a:rPr lang="nb-NO" sz="1200" b="0" dirty="0" smtClean="0">
                <a:solidFill>
                  <a:srgbClr val="333333"/>
                </a:solidFill>
                <a:latin typeface="+mn-lt"/>
              </a:rPr>
              <a:t>Få tydelige karakteristikker av de som utfører frivillig arbeid innenfor denne type organisasjoner; felleskapsorientert verdisyn</a:t>
            </a:r>
          </a:p>
        </p:txBody>
      </p:sp>
      <p:sp>
        <p:nvSpPr>
          <p:cNvPr id="30" name="TekstSylinder 29"/>
          <p:cNvSpPr txBox="1"/>
          <p:nvPr/>
        </p:nvSpPr>
        <p:spPr>
          <a:xfrm>
            <a:off x="641712" y="1506735"/>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a:t>
            </a:r>
            <a:r>
              <a:rPr lang="nb-NO" sz="1200" b="0" dirty="0">
                <a:solidFill>
                  <a:srgbClr val="333333"/>
                </a:solidFill>
                <a:latin typeface="+mn-lt"/>
              </a:rPr>
              <a:t>Ø</a:t>
            </a:r>
            <a:r>
              <a:rPr lang="nb-NO" sz="1200" b="0" dirty="0" smtClean="0">
                <a:solidFill>
                  <a:srgbClr val="333333"/>
                </a:solidFill>
                <a:latin typeface="+mn-lt"/>
              </a:rPr>
              <a:t>nsket </a:t>
            </a:r>
            <a:r>
              <a:rPr lang="nb-NO" sz="1200" b="0" dirty="0">
                <a:solidFill>
                  <a:srgbClr val="333333"/>
                </a:solidFill>
                <a:latin typeface="+mn-lt"/>
              </a:rPr>
              <a:t>om å være til nytte/ bidra med noe </a:t>
            </a:r>
          </a:p>
          <a:p>
            <a:endParaRPr lang="nb-NO" sz="1200" b="0" dirty="0" smtClean="0">
              <a:solidFill>
                <a:srgbClr val="333333"/>
              </a:solidFill>
              <a:latin typeface="+mn-lt"/>
            </a:endParaRPr>
          </a:p>
        </p:txBody>
      </p:sp>
      <p:sp>
        <p:nvSpPr>
          <p:cNvPr id="32" name="TekstSylinder 31"/>
          <p:cNvSpPr txBox="1"/>
          <p:nvPr/>
        </p:nvSpPr>
        <p:spPr>
          <a:xfrm>
            <a:off x="641712" y="2064817"/>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Å kunne påvirke organisasjonen/aktiviteten de engasjerer seg i</a:t>
            </a:r>
          </a:p>
        </p:txBody>
      </p:sp>
    </p:spTree>
    <p:extLst>
      <p:ext uri="{BB962C8B-B14F-4D97-AF65-F5344CB8AC3E}">
        <p14:creationId xmlns:p14="http://schemas.microsoft.com/office/powerpoint/2010/main" val="591127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946" y="1"/>
            <a:ext cx="8718129" cy="1031838"/>
          </a:xfrm>
        </p:spPr>
        <p:txBody>
          <a:bodyPr/>
          <a:lstStyle/>
          <a:p>
            <a:r>
              <a:rPr lang="nb-NO" sz="2000" dirty="0"/>
              <a:t>Internasjonale organisasjoner (f.eks. bistands- </a:t>
            </a:r>
            <a:r>
              <a:rPr lang="nb-NO" sz="2000" dirty="0" smtClean="0"/>
              <a:t/>
            </a:r>
            <a:br>
              <a:rPr lang="nb-NO" sz="2000" dirty="0" smtClean="0"/>
            </a:br>
            <a:r>
              <a:rPr lang="nb-NO" sz="2000" dirty="0" smtClean="0"/>
              <a:t>eller vennskapsforeninger</a:t>
            </a:r>
            <a:r>
              <a:rPr lang="nb-NO" sz="2000" dirty="0"/>
              <a:t>)</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31</a:t>
            </a:fld>
            <a:endParaRPr lang="en-AU" dirty="0"/>
          </a:p>
        </p:txBody>
      </p:sp>
      <p:sp>
        <p:nvSpPr>
          <p:cNvPr id="17" name="TekstSylinder 16"/>
          <p:cNvSpPr txBox="1"/>
          <p:nvPr/>
        </p:nvSpPr>
        <p:spPr>
          <a:xfrm>
            <a:off x="285751"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Viktigste motivasjonsfaktorer</a:t>
            </a:r>
          </a:p>
        </p:txBody>
      </p:sp>
      <p:sp>
        <p:nvSpPr>
          <p:cNvPr id="18" name="TekstSylinder 17"/>
          <p:cNvSpPr txBox="1"/>
          <p:nvPr/>
        </p:nvSpPr>
        <p:spPr>
          <a:xfrm>
            <a:off x="4862577"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2623525302"/>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3074157348"/>
              </p:ext>
            </p:extLst>
          </p:nvPr>
        </p:nvGraphicFramePr>
        <p:xfrm>
          <a:off x="4826000" y="3165830"/>
          <a:ext cx="4029075" cy="2665057"/>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uppe 28"/>
          <p:cNvGrpSpPr/>
          <p:nvPr/>
        </p:nvGrpSpPr>
        <p:grpSpPr>
          <a:xfrm rot="989008">
            <a:off x="8005984" y="294825"/>
            <a:ext cx="474810" cy="442189"/>
            <a:chOff x="1266825" y="1266825"/>
            <a:chExt cx="2560638" cy="2560638"/>
          </a:xfrm>
        </p:grpSpPr>
        <p:sp>
          <p:nvSpPr>
            <p:cNvPr id="27" name="Rectangle 14"/>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8" name="Freeform 15"/>
            <p:cNvSpPr>
              <a:spLocks noEditPoints="1"/>
            </p:cNvSpPr>
            <p:nvPr/>
          </p:nvSpPr>
          <p:spPr bwMode="auto">
            <a:xfrm>
              <a:off x="1585913" y="1695450"/>
              <a:ext cx="1922463" cy="1782763"/>
            </a:xfrm>
            <a:custGeom>
              <a:avLst/>
              <a:gdLst>
                <a:gd name="T0" fmla="*/ 0 w 510"/>
                <a:gd name="T1" fmla="*/ 59 h 473"/>
                <a:gd name="T2" fmla="*/ 119 w 510"/>
                <a:gd name="T3" fmla="*/ 8 h 473"/>
                <a:gd name="T4" fmla="*/ 119 w 510"/>
                <a:gd name="T5" fmla="*/ 385 h 473"/>
                <a:gd name="T6" fmla="*/ 0 w 510"/>
                <a:gd name="T7" fmla="*/ 444 h 473"/>
                <a:gd name="T8" fmla="*/ 0 w 510"/>
                <a:gd name="T9" fmla="*/ 59 h 473"/>
                <a:gd name="T10" fmla="*/ 136 w 510"/>
                <a:gd name="T11" fmla="*/ 384 h 473"/>
                <a:gd name="T12" fmla="*/ 246 w 510"/>
                <a:gd name="T13" fmla="*/ 436 h 473"/>
                <a:gd name="T14" fmla="*/ 246 w 510"/>
                <a:gd name="T15" fmla="*/ 52 h 473"/>
                <a:gd name="T16" fmla="*/ 136 w 510"/>
                <a:gd name="T17" fmla="*/ 8 h 473"/>
                <a:gd name="T18" fmla="*/ 136 w 510"/>
                <a:gd name="T19" fmla="*/ 384 h 473"/>
                <a:gd name="T20" fmla="*/ 382 w 510"/>
                <a:gd name="T21" fmla="*/ 0 h 473"/>
                <a:gd name="T22" fmla="*/ 382 w 510"/>
                <a:gd name="T23" fmla="*/ 167 h 473"/>
                <a:gd name="T24" fmla="*/ 479 w 510"/>
                <a:gd name="T25" fmla="*/ 271 h 473"/>
                <a:gd name="T26" fmla="*/ 469 w 510"/>
                <a:gd name="T27" fmla="*/ 317 h 473"/>
                <a:gd name="T28" fmla="*/ 426 w 510"/>
                <a:gd name="T29" fmla="*/ 405 h 473"/>
                <a:gd name="T30" fmla="*/ 510 w 510"/>
                <a:gd name="T31" fmla="*/ 444 h 473"/>
                <a:gd name="T32" fmla="*/ 510 w 510"/>
                <a:gd name="T33" fmla="*/ 59 h 473"/>
                <a:gd name="T34" fmla="*/ 382 w 510"/>
                <a:gd name="T35" fmla="*/ 0 h 473"/>
                <a:gd name="T36" fmla="*/ 270 w 510"/>
                <a:gd name="T37" fmla="*/ 271 h 473"/>
                <a:gd name="T38" fmla="*/ 365 w 510"/>
                <a:gd name="T39" fmla="*/ 167 h 473"/>
                <a:gd name="T40" fmla="*/ 365 w 510"/>
                <a:gd name="T41" fmla="*/ 0 h 473"/>
                <a:gd name="T42" fmla="*/ 263 w 510"/>
                <a:gd name="T43" fmla="*/ 51 h 473"/>
                <a:gd name="T44" fmla="*/ 263 w 510"/>
                <a:gd name="T45" fmla="*/ 436 h 473"/>
                <a:gd name="T46" fmla="*/ 323 w 510"/>
                <a:gd name="T47" fmla="*/ 406 h 473"/>
                <a:gd name="T48" fmla="*/ 280 w 510"/>
                <a:gd name="T49" fmla="*/ 317 h 473"/>
                <a:gd name="T50" fmla="*/ 270 w 510"/>
                <a:gd name="T51" fmla="*/ 271 h 473"/>
                <a:gd name="T52" fmla="*/ 453 w 510"/>
                <a:gd name="T53" fmla="*/ 309 h 473"/>
                <a:gd name="T54" fmla="*/ 374 w 510"/>
                <a:gd name="T55" fmla="*/ 473 h 473"/>
                <a:gd name="T56" fmla="*/ 295 w 510"/>
                <a:gd name="T57" fmla="*/ 310 h 473"/>
                <a:gd name="T58" fmla="*/ 287 w 510"/>
                <a:gd name="T59" fmla="*/ 271 h 473"/>
                <a:gd name="T60" fmla="*/ 374 w 510"/>
                <a:gd name="T61" fmla="*/ 184 h 473"/>
                <a:gd name="T62" fmla="*/ 462 w 510"/>
                <a:gd name="T63" fmla="*/ 271 h 473"/>
                <a:gd name="T64" fmla="*/ 453 w 510"/>
                <a:gd name="T65" fmla="*/ 309 h 473"/>
                <a:gd name="T66" fmla="*/ 411 w 510"/>
                <a:gd name="T67" fmla="*/ 271 h 473"/>
                <a:gd name="T68" fmla="*/ 375 w 510"/>
                <a:gd name="T69" fmla="*/ 235 h 473"/>
                <a:gd name="T70" fmla="*/ 339 w 510"/>
                <a:gd name="T71" fmla="*/ 271 h 473"/>
                <a:gd name="T72" fmla="*/ 375 w 510"/>
                <a:gd name="T73" fmla="*/ 307 h 473"/>
                <a:gd name="T74" fmla="*/ 411 w 510"/>
                <a:gd name="T75" fmla="*/ 27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0" h="473">
                  <a:moveTo>
                    <a:pt x="0" y="59"/>
                  </a:moveTo>
                  <a:cubicBezTo>
                    <a:pt x="119" y="8"/>
                    <a:pt x="119" y="8"/>
                    <a:pt x="119" y="8"/>
                  </a:cubicBezTo>
                  <a:cubicBezTo>
                    <a:pt x="119" y="385"/>
                    <a:pt x="119" y="385"/>
                    <a:pt x="119" y="385"/>
                  </a:cubicBezTo>
                  <a:cubicBezTo>
                    <a:pt x="0" y="444"/>
                    <a:pt x="0" y="444"/>
                    <a:pt x="0" y="444"/>
                  </a:cubicBezTo>
                  <a:lnTo>
                    <a:pt x="0" y="59"/>
                  </a:lnTo>
                  <a:close/>
                  <a:moveTo>
                    <a:pt x="136" y="384"/>
                  </a:moveTo>
                  <a:cubicBezTo>
                    <a:pt x="246" y="436"/>
                    <a:pt x="246" y="436"/>
                    <a:pt x="246" y="436"/>
                  </a:cubicBezTo>
                  <a:cubicBezTo>
                    <a:pt x="246" y="52"/>
                    <a:pt x="246" y="52"/>
                    <a:pt x="246" y="52"/>
                  </a:cubicBezTo>
                  <a:cubicBezTo>
                    <a:pt x="136" y="8"/>
                    <a:pt x="136" y="8"/>
                    <a:pt x="136" y="8"/>
                  </a:cubicBezTo>
                  <a:lnTo>
                    <a:pt x="136" y="384"/>
                  </a:lnTo>
                  <a:close/>
                  <a:moveTo>
                    <a:pt x="382" y="0"/>
                  </a:moveTo>
                  <a:cubicBezTo>
                    <a:pt x="382" y="167"/>
                    <a:pt x="382" y="167"/>
                    <a:pt x="382" y="167"/>
                  </a:cubicBezTo>
                  <a:cubicBezTo>
                    <a:pt x="436" y="171"/>
                    <a:pt x="479" y="216"/>
                    <a:pt x="479" y="271"/>
                  </a:cubicBezTo>
                  <a:cubicBezTo>
                    <a:pt x="479" y="287"/>
                    <a:pt x="476" y="302"/>
                    <a:pt x="469" y="317"/>
                  </a:cubicBezTo>
                  <a:cubicBezTo>
                    <a:pt x="426" y="405"/>
                    <a:pt x="426" y="405"/>
                    <a:pt x="426" y="405"/>
                  </a:cubicBezTo>
                  <a:cubicBezTo>
                    <a:pt x="510" y="444"/>
                    <a:pt x="510" y="444"/>
                    <a:pt x="510" y="444"/>
                  </a:cubicBezTo>
                  <a:cubicBezTo>
                    <a:pt x="510" y="59"/>
                    <a:pt x="510" y="59"/>
                    <a:pt x="510" y="59"/>
                  </a:cubicBezTo>
                  <a:lnTo>
                    <a:pt x="382" y="0"/>
                  </a:lnTo>
                  <a:close/>
                  <a:moveTo>
                    <a:pt x="270" y="271"/>
                  </a:moveTo>
                  <a:cubicBezTo>
                    <a:pt x="270" y="217"/>
                    <a:pt x="312" y="172"/>
                    <a:pt x="365" y="167"/>
                  </a:cubicBezTo>
                  <a:cubicBezTo>
                    <a:pt x="365" y="0"/>
                    <a:pt x="365" y="0"/>
                    <a:pt x="365" y="0"/>
                  </a:cubicBezTo>
                  <a:cubicBezTo>
                    <a:pt x="263" y="51"/>
                    <a:pt x="263" y="51"/>
                    <a:pt x="263" y="51"/>
                  </a:cubicBezTo>
                  <a:cubicBezTo>
                    <a:pt x="263" y="436"/>
                    <a:pt x="263" y="436"/>
                    <a:pt x="263" y="436"/>
                  </a:cubicBezTo>
                  <a:cubicBezTo>
                    <a:pt x="323" y="406"/>
                    <a:pt x="323" y="406"/>
                    <a:pt x="323" y="406"/>
                  </a:cubicBezTo>
                  <a:cubicBezTo>
                    <a:pt x="280" y="317"/>
                    <a:pt x="280" y="317"/>
                    <a:pt x="280" y="317"/>
                  </a:cubicBezTo>
                  <a:cubicBezTo>
                    <a:pt x="273" y="303"/>
                    <a:pt x="270" y="287"/>
                    <a:pt x="270" y="271"/>
                  </a:cubicBezTo>
                  <a:moveTo>
                    <a:pt x="453" y="309"/>
                  </a:moveTo>
                  <a:cubicBezTo>
                    <a:pt x="374" y="473"/>
                    <a:pt x="374" y="473"/>
                    <a:pt x="374" y="473"/>
                  </a:cubicBezTo>
                  <a:cubicBezTo>
                    <a:pt x="295" y="310"/>
                    <a:pt x="295" y="310"/>
                    <a:pt x="295" y="310"/>
                  </a:cubicBezTo>
                  <a:cubicBezTo>
                    <a:pt x="290" y="298"/>
                    <a:pt x="287" y="285"/>
                    <a:pt x="287" y="271"/>
                  </a:cubicBezTo>
                  <a:cubicBezTo>
                    <a:pt x="287" y="223"/>
                    <a:pt x="326" y="184"/>
                    <a:pt x="374" y="184"/>
                  </a:cubicBezTo>
                  <a:cubicBezTo>
                    <a:pt x="423" y="184"/>
                    <a:pt x="462" y="223"/>
                    <a:pt x="462" y="271"/>
                  </a:cubicBezTo>
                  <a:cubicBezTo>
                    <a:pt x="462" y="285"/>
                    <a:pt x="459" y="298"/>
                    <a:pt x="453" y="309"/>
                  </a:cubicBezTo>
                  <a:moveTo>
                    <a:pt x="411" y="271"/>
                  </a:moveTo>
                  <a:cubicBezTo>
                    <a:pt x="411" y="251"/>
                    <a:pt x="395" y="235"/>
                    <a:pt x="375" y="235"/>
                  </a:cubicBezTo>
                  <a:cubicBezTo>
                    <a:pt x="355" y="235"/>
                    <a:pt x="339" y="251"/>
                    <a:pt x="339" y="271"/>
                  </a:cubicBezTo>
                  <a:cubicBezTo>
                    <a:pt x="339" y="291"/>
                    <a:pt x="355" y="307"/>
                    <a:pt x="375" y="307"/>
                  </a:cubicBezTo>
                  <a:cubicBezTo>
                    <a:pt x="395" y="307"/>
                    <a:pt x="411" y="291"/>
                    <a:pt x="411" y="271"/>
                  </a:cubicBezTo>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pic>
        <p:nvPicPr>
          <p:cNvPr id="30" name="Bild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565" y="180251"/>
            <a:ext cx="469365" cy="469365"/>
          </a:xfrm>
          <a:prstGeom prst="rect">
            <a:avLst/>
          </a:prstGeom>
        </p:spPr>
      </p:pic>
      <p:pic>
        <p:nvPicPr>
          <p:cNvPr id="16" name="Bild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785" y="1070699"/>
            <a:ext cx="312795" cy="312795"/>
          </a:xfrm>
          <a:prstGeom prst="rect">
            <a:avLst/>
          </a:prstGeom>
        </p:spPr>
      </p:pic>
      <p:grpSp>
        <p:nvGrpSpPr>
          <p:cNvPr id="21" name="Gruppe 20"/>
          <p:cNvGrpSpPr/>
          <p:nvPr/>
        </p:nvGrpSpPr>
        <p:grpSpPr>
          <a:xfrm>
            <a:off x="273785" y="1569958"/>
            <a:ext cx="312795" cy="320798"/>
            <a:chOff x="1270000" y="1273175"/>
            <a:chExt cx="2562225" cy="2562225"/>
          </a:xfrm>
        </p:grpSpPr>
        <p:sp>
          <p:nvSpPr>
            <p:cNvPr id="24"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5"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26" name="Gruppe 25"/>
          <p:cNvGrpSpPr/>
          <p:nvPr/>
        </p:nvGrpSpPr>
        <p:grpSpPr>
          <a:xfrm>
            <a:off x="273785" y="2055905"/>
            <a:ext cx="312795" cy="293794"/>
            <a:chOff x="1270000" y="1270000"/>
            <a:chExt cx="731838" cy="742950"/>
          </a:xfrm>
        </p:grpSpPr>
        <p:sp>
          <p:nvSpPr>
            <p:cNvPr id="31"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2"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33" name="TekstSylinder 32"/>
          <p:cNvSpPr txBox="1"/>
          <p:nvPr/>
        </p:nvSpPr>
        <p:spPr>
          <a:xfrm>
            <a:off x="641712" y="1030560"/>
            <a:ext cx="8183205" cy="312075"/>
          </a:xfrm>
          <a:prstGeom prst="rect">
            <a:avLst/>
          </a:prstGeom>
          <a:noFill/>
        </p:spPr>
        <p:txBody>
          <a:bodyPr wrap="square" lIns="0" tIns="0" rIns="0" bIns="0" rtlCol="0">
            <a:noAutofit/>
          </a:bodyPr>
          <a:lstStyle/>
          <a:p>
            <a:r>
              <a:rPr lang="nb-NO" sz="1200" b="0" dirty="0">
                <a:solidFill>
                  <a:srgbClr val="333333"/>
                </a:solidFill>
                <a:latin typeface="+mn-lt"/>
              </a:rPr>
              <a:t>Hvem gjør frivillig arbeid </a:t>
            </a:r>
            <a:r>
              <a:rPr lang="nb-NO" sz="1200" b="0" dirty="0" smtClean="0">
                <a:solidFill>
                  <a:srgbClr val="333333"/>
                </a:solidFill>
                <a:latin typeface="+mn-lt"/>
              </a:rPr>
              <a:t>i Internasjonale </a:t>
            </a:r>
            <a:r>
              <a:rPr lang="nb-NO" sz="1200" b="0" dirty="0">
                <a:solidFill>
                  <a:srgbClr val="333333"/>
                </a:solidFill>
                <a:latin typeface="+mn-lt"/>
              </a:rPr>
              <a:t>organisasjoner (hvem er overrepresentert?): </a:t>
            </a:r>
            <a:r>
              <a:rPr lang="nb-NO" sz="1200" b="0" dirty="0" smtClean="0">
                <a:solidFill>
                  <a:srgbClr val="333333"/>
                </a:solidFill>
                <a:latin typeface="+mn-lt"/>
              </a:rPr>
              <a:t>Menn; </a:t>
            </a:r>
            <a:r>
              <a:rPr lang="nb-NO" sz="1200" b="0" dirty="0">
                <a:solidFill>
                  <a:srgbClr val="333333"/>
                </a:solidFill>
                <a:latin typeface="+mn-lt"/>
              </a:rPr>
              <a:t>f</a:t>
            </a:r>
            <a:r>
              <a:rPr lang="nb-NO" sz="1200" b="0" dirty="0" smtClean="0">
                <a:solidFill>
                  <a:srgbClr val="333333"/>
                </a:solidFill>
                <a:latin typeface="+mn-lt"/>
              </a:rPr>
              <a:t>ellesskapsorientert verdisyn</a:t>
            </a:r>
          </a:p>
        </p:txBody>
      </p:sp>
      <p:sp>
        <p:nvSpPr>
          <p:cNvPr id="34" name="TekstSylinder 33"/>
          <p:cNvSpPr txBox="1"/>
          <p:nvPr/>
        </p:nvSpPr>
        <p:spPr>
          <a:xfrm>
            <a:off x="641712" y="1617342"/>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a:t>
            </a:r>
            <a:r>
              <a:rPr lang="nb-NO" sz="1200" b="0" dirty="0">
                <a:solidFill>
                  <a:srgbClr val="333333"/>
                </a:solidFill>
                <a:latin typeface="+mn-lt"/>
              </a:rPr>
              <a:t>Ønsket om å være til nytte/ bidra med noe </a:t>
            </a:r>
            <a:endParaRPr lang="nb-NO" sz="1200" b="0" dirty="0" smtClean="0">
              <a:solidFill>
                <a:srgbClr val="333333"/>
              </a:solidFill>
              <a:latin typeface="+mn-lt"/>
            </a:endParaRPr>
          </a:p>
        </p:txBody>
      </p:sp>
      <p:sp>
        <p:nvSpPr>
          <p:cNvPr id="35" name="TekstSylinder 34"/>
          <p:cNvSpPr txBox="1"/>
          <p:nvPr/>
        </p:nvSpPr>
        <p:spPr>
          <a:xfrm>
            <a:off x="641712" y="2050066"/>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a:t>
            </a:r>
            <a:r>
              <a:rPr lang="nb-NO" sz="1200" b="0" dirty="0">
                <a:solidFill>
                  <a:srgbClr val="333333"/>
                </a:solidFill>
                <a:latin typeface="+mn-lt"/>
              </a:rPr>
              <a:t>De må selv ha kontroll over hvor mye tid og energi de skal </a:t>
            </a:r>
            <a:r>
              <a:rPr lang="nb-NO" sz="1200" b="0" dirty="0" smtClean="0">
                <a:solidFill>
                  <a:srgbClr val="333333"/>
                </a:solidFill>
                <a:latin typeface="+mn-lt"/>
              </a:rPr>
              <a:t>bruke, og de må ha klare oppgaver og aktiviteten må være godt organisert</a:t>
            </a:r>
          </a:p>
        </p:txBody>
      </p:sp>
    </p:spTree>
    <p:extLst>
      <p:ext uri="{BB962C8B-B14F-4D97-AF65-F5344CB8AC3E}">
        <p14:creationId xmlns:p14="http://schemas.microsoft.com/office/powerpoint/2010/main" val="1733916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946" y="1"/>
            <a:ext cx="8718129" cy="1031838"/>
          </a:xfrm>
        </p:spPr>
        <p:txBody>
          <a:bodyPr/>
          <a:lstStyle/>
          <a:p>
            <a:r>
              <a:rPr lang="nb-NO" sz="2000" dirty="0"/>
              <a:t>Religiøse organisasjoner</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32</a:t>
            </a:fld>
            <a:endParaRPr lang="en-AU" dirty="0"/>
          </a:p>
        </p:txBody>
      </p:sp>
      <p:sp>
        <p:nvSpPr>
          <p:cNvPr id="17" name="TekstSylinder 16"/>
          <p:cNvSpPr txBox="1"/>
          <p:nvPr/>
        </p:nvSpPr>
        <p:spPr>
          <a:xfrm>
            <a:off x="285751"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Viktigste motivasjonsfaktorer</a:t>
            </a:r>
          </a:p>
        </p:txBody>
      </p:sp>
      <p:sp>
        <p:nvSpPr>
          <p:cNvPr id="18" name="TekstSylinder 17"/>
          <p:cNvSpPr txBox="1"/>
          <p:nvPr/>
        </p:nvSpPr>
        <p:spPr>
          <a:xfrm>
            <a:off x="4862577"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1072043237"/>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1728799927"/>
              </p:ext>
            </p:extLst>
          </p:nvPr>
        </p:nvGraphicFramePr>
        <p:xfrm>
          <a:off x="4826000" y="3165830"/>
          <a:ext cx="4029075" cy="2665057"/>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uppe 24"/>
          <p:cNvGrpSpPr/>
          <p:nvPr/>
        </p:nvGrpSpPr>
        <p:grpSpPr>
          <a:xfrm>
            <a:off x="8449468" y="174098"/>
            <a:ext cx="462854" cy="439655"/>
            <a:chOff x="1266825" y="1266825"/>
            <a:chExt cx="2560638" cy="2560638"/>
          </a:xfrm>
        </p:grpSpPr>
        <p:sp>
          <p:nvSpPr>
            <p:cNvPr id="14" name="Rectangle 11"/>
            <p:cNvSpPr>
              <a:spLocks noChangeArrowheads="1"/>
            </p:cNvSpPr>
            <p:nvPr/>
          </p:nvSpPr>
          <p:spPr bwMode="auto">
            <a:xfrm>
              <a:off x="1266825" y="1266825"/>
              <a:ext cx="2560638" cy="2560638"/>
            </a:xfrm>
            <a:prstGeom prst="rect">
              <a:avLst/>
            </a:prstGeom>
            <a:solidFill>
              <a:srgbClr val="333333"/>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5" name="Freeform 12"/>
            <p:cNvSpPr>
              <a:spLocks/>
            </p:cNvSpPr>
            <p:nvPr/>
          </p:nvSpPr>
          <p:spPr bwMode="auto">
            <a:xfrm>
              <a:off x="1681163" y="1684338"/>
              <a:ext cx="1057275" cy="833438"/>
            </a:xfrm>
            <a:custGeom>
              <a:avLst/>
              <a:gdLst>
                <a:gd name="T0" fmla="*/ 221 w 281"/>
                <a:gd name="T1" fmla="*/ 0 h 221"/>
                <a:gd name="T2" fmla="*/ 0 w 281"/>
                <a:gd name="T3" fmla="*/ 0 h 221"/>
                <a:gd name="T4" fmla="*/ 0 w 281"/>
                <a:gd name="T5" fmla="*/ 221 h 221"/>
                <a:gd name="T6" fmla="*/ 83 w 281"/>
                <a:gd name="T7" fmla="*/ 221 h 221"/>
                <a:gd name="T8" fmla="*/ 83 w 281"/>
                <a:gd name="T9" fmla="*/ 221 h 221"/>
                <a:gd name="T10" fmla="*/ 80 w 281"/>
                <a:gd name="T11" fmla="*/ 216 h 221"/>
                <a:gd name="T12" fmla="*/ 77 w 281"/>
                <a:gd name="T13" fmla="*/ 199 h 221"/>
                <a:gd name="T14" fmla="*/ 115 w 281"/>
                <a:gd name="T15" fmla="*/ 161 h 221"/>
                <a:gd name="T16" fmla="*/ 149 w 281"/>
                <a:gd name="T17" fmla="*/ 183 h 221"/>
                <a:gd name="T18" fmla="*/ 153 w 281"/>
                <a:gd name="T19" fmla="*/ 199 h 221"/>
                <a:gd name="T20" fmla="*/ 147 w 281"/>
                <a:gd name="T21" fmla="*/ 221 h 221"/>
                <a:gd name="T22" fmla="*/ 221 w 281"/>
                <a:gd name="T23" fmla="*/ 221 h 221"/>
                <a:gd name="T24" fmla="*/ 221 w 281"/>
                <a:gd name="T25" fmla="*/ 145 h 221"/>
                <a:gd name="T26" fmla="*/ 221 w 281"/>
                <a:gd name="T27" fmla="*/ 145 h 221"/>
                <a:gd name="T28" fmla="*/ 221 w 281"/>
                <a:gd name="T29" fmla="*/ 145 h 221"/>
                <a:gd name="T30" fmla="*/ 236 w 281"/>
                <a:gd name="T31" fmla="*/ 129 h 221"/>
                <a:gd name="T32" fmla="*/ 238 w 281"/>
                <a:gd name="T33" fmla="*/ 129 h 221"/>
                <a:gd name="T34" fmla="*/ 248 w 281"/>
                <a:gd name="T35" fmla="*/ 132 h 221"/>
                <a:gd name="T36" fmla="*/ 249 w 281"/>
                <a:gd name="T37" fmla="*/ 133 h 221"/>
                <a:gd name="T38" fmla="*/ 249 w 281"/>
                <a:gd name="T39" fmla="*/ 133 h 221"/>
                <a:gd name="T40" fmla="*/ 250 w 281"/>
                <a:gd name="T41" fmla="*/ 133 h 221"/>
                <a:gd name="T42" fmla="*/ 251 w 281"/>
                <a:gd name="T43" fmla="*/ 134 h 221"/>
                <a:gd name="T44" fmla="*/ 251 w 281"/>
                <a:gd name="T45" fmla="*/ 134 h 221"/>
                <a:gd name="T46" fmla="*/ 252 w 281"/>
                <a:gd name="T47" fmla="*/ 134 h 221"/>
                <a:gd name="T48" fmla="*/ 253 w 281"/>
                <a:gd name="T49" fmla="*/ 134 h 221"/>
                <a:gd name="T50" fmla="*/ 253 w 281"/>
                <a:gd name="T51" fmla="*/ 135 h 221"/>
                <a:gd name="T52" fmla="*/ 254 w 281"/>
                <a:gd name="T53" fmla="*/ 135 h 221"/>
                <a:gd name="T54" fmla="*/ 255 w 281"/>
                <a:gd name="T55" fmla="*/ 135 h 221"/>
                <a:gd name="T56" fmla="*/ 256 w 281"/>
                <a:gd name="T57" fmla="*/ 135 h 221"/>
                <a:gd name="T58" fmla="*/ 256 w 281"/>
                <a:gd name="T59" fmla="*/ 135 h 221"/>
                <a:gd name="T60" fmla="*/ 257 w 281"/>
                <a:gd name="T61" fmla="*/ 135 h 221"/>
                <a:gd name="T62" fmla="*/ 258 w 281"/>
                <a:gd name="T63" fmla="*/ 136 h 221"/>
                <a:gd name="T64" fmla="*/ 260 w 281"/>
                <a:gd name="T65" fmla="*/ 136 h 221"/>
                <a:gd name="T66" fmla="*/ 270 w 281"/>
                <a:gd name="T67" fmla="*/ 133 h 221"/>
                <a:gd name="T68" fmla="*/ 281 w 281"/>
                <a:gd name="T69" fmla="*/ 114 h 221"/>
                <a:gd name="T70" fmla="*/ 270 w 281"/>
                <a:gd name="T71" fmla="*/ 96 h 221"/>
                <a:gd name="T72" fmla="*/ 260 w 281"/>
                <a:gd name="T73" fmla="*/ 93 h 221"/>
                <a:gd name="T74" fmla="*/ 248 w 281"/>
                <a:gd name="T75" fmla="*/ 96 h 221"/>
                <a:gd name="T76" fmla="*/ 248 w 281"/>
                <a:gd name="T77" fmla="*/ 96 h 221"/>
                <a:gd name="T78" fmla="*/ 248 w 281"/>
                <a:gd name="T79" fmla="*/ 96 h 221"/>
                <a:gd name="T80" fmla="*/ 248 w 281"/>
                <a:gd name="T81" fmla="*/ 97 h 221"/>
                <a:gd name="T82" fmla="*/ 248 w 281"/>
                <a:gd name="T83" fmla="*/ 97 h 221"/>
                <a:gd name="T84" fmla="*/ 240 w 281"/>
                <a:gd name="T85" fmla="*/ 99 h 221"/>
                <a:gd name="T86" fmla="*/ 238 w 281"/>
                <a:gd name="T87" fmla="*/ 100 h 221"/>
                <a:gd name="T88" fmla="*/ 236 w 281"/>
                <a:gd name="T89" fmla="*/ 99 h 221"/>
                <a:gd name="T90" fmla="*/ 222 w 281"/>
                <a:gd name="T91" fmla="*/ 88 h 221"/>
                <a:gd name="T92" fmla="*/ 222 w 281"/>
                <a:gd name="T93" fmla="*/ 88 h 221"/>
                <a:gd name="T94" fmla="*/ 222 w 281"/>
                <a:gd name="T95" fmla="*/ 87 h 221"/>
                <a:gd name="T96" fmla="*/ 222 w 281"/>
                <a:gd name="T97" fmla="*/ 87 h 221"/>
                <a:gd name="T98" fmla="*/ 222 w 281"/>
                <a:gd name="T99" fmla="*/ 86 h 221"/>
                <a:gd name="T100" fmla="*/ 221 w 281"/>
                <a:gd name="T101" fmla="*/ 85 h 221"/>
                <a:gd name="T102" fmla="*/ 221 w 281"/>
                <a:gd name="T103" fmla="*/ 84 h 221"/>
                <a:gd name="T104" fmla="*/ 221 w 281"/>
                <a:gd name="T105" fmla="*/ 83 h 221"/>
                <a:gd name="T106" fmla="*/ 221 w 281"/>
                <a:gd name="T107" fmla="*/ 83 h 221"/>
                <a:gd name="T108" fmla="*/ 221 w 281"/>
                <a:gd name="T10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1" h="221">
                  <a:moveTo>
                    <a:pt x="221" y="0"/>
                  </a:moveTo>
                  <a:cubicBezTo>
                    <a:pt x="0" y="0"/>
                    <a:pt x="0" y="0"/>
                    <a:pt x="0" y="0"/>
                  </a:cubicBezTo>
                  <a:cubicBezTo>
                    <a:pt x="0" y="221"/>
                    <a:pt x="0" y="221"/>
                    <a:pt x="0" y="221"/>
                  </a:cubicBezTo>
                  <a:cubicBezTo>
                    <a:pt x="83" y="221"/>
                    <a:pt x="83" y="221"/>
                    <a:pt x="83" y="221"/>
                  </a:cubicBezTo>
                  <a:cubicBezTo>
                    <a:pt x="83" y="221"/>
                    <a:pt x="83" y="221"/>
                    <a:pt x="83" y="221"/>
                  </a:cubicBezTo>
                  <a:cubicBezTo>
                    <a:pt x="82" y="219"/>
                    <a:pt x="81" y="217"/>
                    <a:pt x="80" y="216"/>
                  </a:cubicBezTo>
                  <a:cubicBezTo>
                    <a:pt x="78" y="211"/>
                    <a:pt x="77" y="205"/>
                    <a:pt x="77" y="199"/>
                  </a:cubicBezTo>
                  <a:cubicBezTo>
                    <a:pt x="77" y="178"/>
                    <a:pt x="94" y="161"/>
                    <a:pt x="115" y="161"/>
                  </a:cubicBezTo>
                  <a:cubicBezTo>
                    <a:pt x="130" y="161"/>
                    <a:pt x="143" y="170"/>
                    <a:pt x="149" y="183"/>
                  </a:cubicBezTo>
                  <a:cubicBezTo>
                    <a:pt x="152" y="188"/>
                    <a:pt x="153" y="194"/>
                    <a:pt x="153" y="199"/>
                  </a:cubicBezTo>
                  <a:cubicBezTo>
                    <a:pt x="153" y="207"/>
                    <a:pt x="151" y="214"/>
                    <a:pt x="147" y="221"/>
                  </a:cubicBezTo>
                  <a:cubicBezTo>
                    <a:pt x="221" y="221"/>
                    <a:pt x="221" y="221"/>
                    <a:pt x="221" y="221"/>
                  </a:cubicBezTo>
                  <a:cubicBezTo>
                    <a:pt x="221" y="145"/>
                    <a:pt x="221" y="145"/>
                    <a:pt x="221" y="145"/>
                  </a:cubicBezTo>
                  <a:cubicBezTo>
                    <a:pt x="221" y="145"/>
                    <a:pt x="221" y="145"/>
                    <a:pt x="221" y="145"/>
                  </a:cubicBezTo>
                  <a:cubicBezTo>
                    <a:pt x="221" y="145"/>
                    <a:pt x="221" y="145"/>
                    <a:pt x="221" y="145"/>
                  </a:cubicBezTo>
                  <a:cubicBezTo>
                    <a:pt x="221" y="137"/>
                    <a:pt x="228" y="130"/>
                    <a:pt x="236" y="129"/>
                  </a:cubicBezTo>
                  <a:cubicBezTo>
                    <a:pt x="237" y="129"/>
                    <a:pt x="238" y="129"/>
                    <a:pt x="238" y="129"/>
                  </a:cubicBezTo>
                  <a:cubicBezTo>
                    <a:pt x="242" y="129"/>
                    <a:pt x="245" y="130"/>
                    <a:pt x="248" y="132"/>
                  </a:cubicBezTo>
                  <a:cubicBezTo>
                    <a:pt x="248" y="132"/>
                    <a:pt x="248" y="132"/>
                    <a:pt x="249" y="133"/>
                  </a:cubicBezTo>
                  <a:cubicBezTo>
                    <a:pt x="249" y="133"/>
                    <a:pt x="249" y="133"/>
                    <a:pt x="249" y="133"/>
                  </a:cubicBezTo>
                  <a:cubicBezTo>
                    <a:pt x="249" y="133"/>
                    <a:pt x="250" y="133"/>
                    <a:pt x="250" y="133"/>
                  </a:cubicBezTo>
                  <a:cubicBezTo>
                    <a:pt x="250" y="133"/>
                    <a:pt x="250" y="134"/>
                    <a:pt x="251" y="134"/>
                  </a:cubicBezTo>
                  <a:cubicBezTo>
                    <a:pt x="251" y="134"/>
                    <a:pt x="251" y="134"/>
                    <a:pt x="251" y="134"/>
                  </a:cubicBezTo>
                  <a:cubicBezTo>
                    <a:pt x="252" y="134"/>
                    <a:pt x="252" y="134"/>
                    <a:pt x="252" y="134"/>
                  </a:cubicBezTo>
                  <a:cubicBezTo>
                    <a:pt x="252" y="134"/>
                    <a:pt x="253" y="134"/>
                    <a:pt x="253" y="134"/>
                  </a:cubicBezTo>
                  <a:cubicBezTo>
                    <a:pt x="253" y="135"/>
                    <a:pt x="253" y="135"/>
                    <a:pt x="253" y="135"/>
                  </a:cubicBezTo>
                  <a:cubicBezTo>
                    <a:pt x="254" y="135"/>
                    <a:pt x="254" y="135"/>
                    <a:pt x="254" y="135"/>
                  </a:cubicBezTo>
                  <a:cubicBezTo>
                    <a:pt x="255" y="135"/>
                    <a:pt x="255" y="135"/>
                    <a:pt x="255" y="135"/>
                  </a:cubicBezTo>
                  <a:cubicBezTo>
                    <a:pt x="255" y="135"/>
                    <a:pt x="256" y="135"/>
                    <a:pt x="256" y="135"/>
                  </a:cubicBezTo>
                  <a:cubicBezTo>
                    <a:pt x="256" y="135"/>
                    <a:pt x="256" y="135"/>
                    <a:pt x="256" y="135"/>
                  </a:cubicBezTo>
                  <a:cubicBezTo>
                    <a:pt x="257" y="135"/>
                    <a:pt x="257" y="135"/>
                    <a:pt x="257" y="135"/>
                  </a:cubicBezTo>
                  <a:cubicBezTo>
                    <a:pt x="258" y="135"/>
                    <a:pt x="258" y="136"/>
                    <a:pt x="258" y="136"/>
                  </a:cubicBezTo>
                  <a:cubicBezTo>
                    <a:pt x="259" y="136"/>
                    <a:pt x="259" y="136"/>
                    <a:pt x="260" y="136"/>
                  </a:cubicBezTo>
                  <a:cubicBezTo>
                    <a:pt x="263" y="136"/>
                    <a:pt x="267" y="135"/>
                    <a:pt x="270" y="133"/>
                  </a:cubicBezTo>
                  <a:cubicBezTo>
                    <a:pt x="276" y="129"/>
                    <a:pt x="281" y="122"/>
                    <a:pt x="281" y="114"/>
                  </a:cubicBezTo>
                  <a:cubicBezTo>
                    <a:pt x="281" y="106"/>
                    <a:pt x="276" y="99"/>
                    <a:pt x="270" y="96"/>
                  </a:cubicBezTo>
                  <a:cubicBezTo>
                    <a:pt x="267" y="94"/>
                    <a:pt x="263" y="93"/>
                    <a:pt x="260" y="93"/>
                  </a:cubicBezTo>
                  <a:cubicBezTo>
                    <a:pt x="255" y="93"/>
                    <a:pt x="252" y="94"/>
                    <a:pt x="248" y="96"/>
                  </a:cubicBezTo>
                  <a:cubicBezTo>
                    <a:pt x="248" y="96"/>
                    <a:pt x="248" y="96"/>
                    <a:pt x="248" y="96"/>
                  </a:cubicBezTo>
                  <a:cubicBezTo>
                    <a:pt x="248" y="96"/>
                    <a:pt x="248" y="96"/>
                    <a:pt x="248" y="96"/>
                  </a:cubicBezTo>
                  <a:cubicBezTo>
                    <a:pt x="248" y="97"/>
                    <a:pt x="248" y="97"/>
                    <a:pt x="248" y="97"/>
                  </a:cubicBezTo>
                  <a:cubicBezTo>
                    <a:pt x="248" y="97"/>
                    <a:pt x="248" y="97"/>
                    <a:pt x="248" y="97"/>
                  </a:cubicBezTo>
                  <a:cubicBezTo>
                    <a:pt x="246" y="98"/>
                    <a:pt x="243" y="99"/>
                    <a:pt x="240" y="99"/>
                  </a:cubicBezTo>
                  <a:cubicBezTo>
                    <a:pt x="240" y="99"/>
                    <a:pt x="239" y="100"/>
                    <a:pt x="238" y="100"/>
                  </a:cubicBezTo>
                  <a:cubicBezTo>
                    <a:pt x="238" y="100"/>
                    <a:pt x="237" y="99"/>
                    <a:pt x="236" y="99"/>
                  </a:cubicBezTo>
                  <a:cubicBezTo>
                    <a:pt x="230" y="99"/>
                    <a:pt x="224" y="94"/>
                    <a:pt x="222" y="88"/>
                  </a:cubicBezTo>
                  <a:cubicBezTo>
                    <a:pt x="222" y="88"/>
                    <a:pt x="222" y="88"/>
                    <a:pt x="222" y="88"/>
                  </a:cubicBezTo>
                  <a:cubicBezTo>
                    <a:pt x="222" y="88"/>
                    <a:pt x="222" y="87"/>
                    <a:pt x="222" y="87"/>
                  </a:cubicBezTo>
                  <a:cubicBezTo>
                    <a:pt x="222" y="87"/>
                    <a:pt x="222" y="87"/>
                    <a:pt x="222" y="87"/>
                  </a:cubicBezTo>
                  <a:cubicBezTo>
                    <a:pt x="222" y="86"/>
                    <a:pt x="222" y="86"/>
                    <a:pt x="222" y="86"/>
                  </a:cubicBezTo>
                  <a:cubicBezTo>
                    <a:pt x="222" y="86"/>
                    <a:pt x="221" y="85"/>
                    <a:pt x="221" y="85"/>
                  </a:cubicBezTo>
                  <a:cubicBezTo>
                    <a:pt x="221" y="85"/>
                    <a:pt x="221" y="85"/>
                    <a:pt x="221" y="84"/>
                  </a:cubicBezTo>
                  <a:cubicBezTo>
                    <a:pt x="221" y="84"/>
                    <a:pt x="221" y="84"/>
                    <a:pt x="221" y="83"/>
                  </a:cubicBezTo>
                  <a:cubicBezTo>
                    <a:pt x="221" y="83"/>
                    <a:pt x="221" y="83"/>
                    <a:pt x="221" y="83"/>
                  </a:cubicBezTo>
                  <a:lnTo>
                    <a:pt x="221"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6" name="Freeform 13"/>
            <p:cNvSpPr>
              <a:spLocks/>
            </p:cNvSpPr>
            <p:nvPr/>
          </p:nvSpPr>
          <p:spPr bwMode="auto">
            <a:xfrm>
              <a:off x="1681163" y="2355850"/>
              <a:ext cx="831850" cy="1057275"/>
            </a:xfrm>
            <a:custGeom>
              <a:avLst/>
              <a:gdLst>
                <a:gd name="T0" fmla="*/ 0 w 221"/>
                <a:gd name="T1" fmla="*/ 281 h 281"/>
                <a:gd name="T2" fmla="*/ 221 w 221"/>
                <a:gd name="T3" fmla="*/ 281 h 281"/>
                <a:gd name="T4" fmla="*/ 221 w 221"/>
                <a:gd name="T5" fmla="*/ 198 h 281"/>
                <a:gd name="T6" fmla="*/ 221 w 221"/>
                <a:gd name="T7" fmla="*/ 198 h 281"/>
                <a:gd name="T8" fmla="*/ 203 w 221"/>
                <a:gd name="T9" fmla="*/ 204 h 281"/>
                <a:gd name="T10" fmla="*/ 200 w 221"/>
                <a:gd name="T11" fmla="*/ 204 h 281"/>
                <a:gd name="T12" fmla="*/ 162 w 221"/>
                <a:gd name="T13" fmla="*/ 166 h 281"/>
                <a:gd name="T14" fmla="*/ 200 w 221"/>
                <a:gd name="T15" fmla="*/ 128 h 281"/>
                <a:gd name="T16" fmla="*/ 200 w 221"/>
                <a:gd name="T17" fmla="*/ 128 h 281"/>
                <a:gd name="T18" fmla="*/ 200 w 221"/>
                <a:gd name="T19" fmla="*/ 128 h 281"/>
                <a:gd name="T20" fmla="*/ 221 w 221"/>
                <a:gd name="T21" fmla="*/ 134 h 281"/>
                <a:gd name="T22" fmla="*/ 221 w 221"/>
                <a:gd name="T23" fmla="*/ 60 h 281"/>
                <a:gd name="T24" fmla="*/ 146 w 221"/>
                <a:gd name="T25" fmla="*/ 60 h 281"/>
                <a:gd name="T26" fmla="*/ 132 w 221"/>
                <a:gd name="T27" fmla="*/ 51 h 281"/>
                <a:gd name="T28" fmla="*/ 130 w 221"/>
                <a:gd name="T29" fmla="*/ 43 h 281"/>
                <a:gd name="T30" fmla="*/ 133 w 221"/>
                <a:gd name="T31" fmla="*/ 33 h 281"/>
                <a:gd name="T32" fmla="*/ 133 w 221"/>
                <a:gd name="T33" fmla="*/ 33 h 281"/>
                <a:gd name="T34" fmla="*/ 136 w 221"/>
                <a:gd name="T35" fmla="*/ 21 h 281"/>
                <a:gd name="T36" fmla="*/ 134 w 221"/>
                <a:gd name="T37" fmla="*/ 11 h 281"/>
                <a:gd name="T38" fmla="*/ 115 w 221"/>
                <a:gd name="T39" fmla="*/ 0 h 281"/>
                <a:gd name="T40" fmla="*/ 94 w 221"/>
                <a:gd name="T41" fmla="*/ 21 h 281"/>
                <a:gd name="T42" fmla="*/ 96 w 221"/>
                <a:gd name="T43" fmla="*/ 31 h 281"/>
                <a:gd name="T44" fmla="*/ 97 w 221"/>
                <a:gd name="T45" fmla="*/ 33 h 281"/>
                <a:gd name="T46" fmla="*/ 97 w 221"/>
                <a:gd name="T47" fmla="*/ 33 h 281"/>
                <a:gd name="T48" fmla="*/ 97 w 221"/>
                <a:gd name="T49" fmla="*/ 33 h 281"/>
                <a:gd name="T50" fmla="*/ 98 w 221"/>
                <a:gd name="T51" fmla="*/ 35 h 281"/>
                <a:gd name="T52" fmla="*/ 100 w 221"/>
                <a:gd name="T53" fmla="*/ 43 h 281"/>
                <a:gd name="T54" fmla="*/ 84 w 221"/>
                <a:gd name="T55" fmla="*/ 60 h 281"/>
                <a:gd name="T56" fmla="*/ 0 w 221"/>
                <a:gd name="T57" fmla="*/ 60 h 281"/>
                <a:gd name="T58" fmla="*/ 0 w 221"/>
                <a:gd name="T5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 h="281">
                  <a:moveTo>
                    <a:pt x="0" y="281"/>
                  </a:moveTo>
                  <a:cubicBezTo>
                    <a:pt x="221" y="281"/>
                    <a:pt x="221" y="281"/>
                    <a:pt x="221" y="281"/>
                  </a:cubicBezTo>
                  <a:cubicBezTo>
                    <a:pt x="221" y="198"/>
                    <a:pt x="221" y="198"/>
                    <a:pt x="221" y="198"/>
                  </a:cubicBezTo>
                  <a:cubicBezTo>
                    <a:pt x="221" y="198"/>
                    <a:pt x="221" y="198"/>
                    <a:pt x="221" y="198"/>
                  </a:cubicBezTo>
                  <a:cubicBezTo>
                    <a:pt x="216" y="201"/>
                    <a:pt x="209" y="204"/>
                    <a:pt x="203" y="204"/>
                  </a:cubicBezTo>
                  <a:cubicBezTo>
                    <a:pt x="202" y="204"/>
                    <a:pt x="201" y="204"/>
                    <a:pt x="200" y="204"/>
                  </a:cubicBezTo>
                  <a:cubicBezTo>
                    <a:pt x="179" y="204"/>
                    <a:pt x="162" y="187"/>
                    <a:pt x="162" y="166"/>
                  </a:cubicBezTo>
                  <a:cubicBezTo>
                    <a:pt x="162" y="145"/>
                    <a:pt x="179" y="128"/>
                    <a:pt x="200" y="128"/>
                  </a:cubicBezTo>
                  <a:cubicBezTo>
                    <a:pt x="200" y="128"/>
                    <a:pt x="200" y="128"/>
                    <a:pt x="200" y="128"/>
                  </a:cubicBezTo>
                  <a:cubicBezTo>
                    <a:pt x="200" y="128"/>
                    <a:pt x="200" y="128"/>
                    <a:pt x="200" y="128"/>
                  </a:cubicBezTo>
                  <a:cubicBezTo>
                    <a:pt x="208" y="128"/>
                    <a:pt x="215" y="130"/>
                    <a:pt x="221" y="134"/>
                  </a:cubicBezTo>
                  <a:cubicBezTo>
                    <a:pt x="221" y="60"/>
                    <a:pt x="221" y="60"/>
                    <a:pt x="221" y="60"/>
                  </a:cubicBezTo>
                  <a:cubicBezTo>
                    <a:pt x="146" y="60"/>
                    <a:pt x="146" y="60"/>
                    <a:pt x="146" y="60"/>
                  </a:cubicBezTo>
                  <a:cubicBezTo>
                    <a:pt x="140" y="60"/>
                    <a:pt x="134" y="56"/>
                    <a:pt x="132" y="51"/>
                  </a:cubicBezTo>
                  <a:cubicBezTo>
                    <a:pt x="130" y="48"/>
                    <a:pt x="130" y="46"/>
                    <a:pt x="130" y="43"/>
                  </a:cubicBezTo>
                  <a:cubicBezTo>
                    <a:pt x="130" y="39"/>
                    <a:pt x="131" y="36"/>
                    <a:pt x="133" y="33"/>
                  </a:cubicBezTo>
                  <a:cubicBezTo>
                    <a:pt x="133" y="33"/>
                    <a:pt x="133" y="33"/>
                    <a:pt x="133" y="33"/>
                  </a:cubicBezTo>
                  <a:cubicBezTo>
                    <a:pt x="135" y="29"/>
                    <a:pt x="136" y="25"/>
                    <a:pt x="136" y="21"/>
                  </a:cubicBezTo>
                  <a:cubicBezTo>
                    <a:pt x="136" y="18"/>
                    <a:pt x="135" y="14"/>
                    <a:pt x="134" y="11"/>
                  </a:cubicBezTo>
                  <a:cubicBezTo>
                    <a:pt x="130" y="5"/>
                    <a:pt x="123" y="0"/>
                    <a:pt x="115" y="0"/>
                  </a:cubicBezTo>
                  <a:cubicBezTo>
                    <a:pt x="103" y="0"/>
                    <a:pt x="94" y="10"/>
                    <a:pt x="94" y="21"/>
                  </a:cubicBezTo>
                  <a:cubicBezTo>
                    <a:pt x="94" y="25"/>
                    <a:pt x="95" y="28"/>
                    <a:pt x="96" y="31"/>
                  </a:cubicBezTo>
                  <a:cubicBezTo>
                    <a:pt x="96" y="32"/>
                    <a:pt x="97" y="32"/>
                    <a:pt x="97" y="33"/>
                  </a:cubicBezTo>
                  <a:cubicBezTo>
                    <a:pt x="97" y="33"/>
                    <a:pt x="97" y="33"/>
                    <a:pt x="97" y="33"/>
                  </a:cubicBezTo>
                  <a:cubicBezTo>
                    <a:pt x="97" y="33"/>
                    <a:pt x="97" y="33"/>
                    <a:pt x="97" y="33"/>
                  </a:cubicBezTo>
                  <a:cubicBezTo>
                    <a:pt x="98" y="34"/>
                    <a:pt x="98" y="34"/>
                    <a:pt x="98" y="35"/>
                  </a:cubicBezTo>
                  <a:cubicBezTo>
                    <a:pt x="100" y="38"/>
                    <a:pt x="100" y="40"/>
                    <a:pt x="100" y="43"/>
                  </a:cubicBezTo>
                  <a:cubicBezTo>
                    <a:pt x="100" y="52"/>
                    <a:pt x="93" y="60"/>
                    <a:pt x="84" y="60"/>
                  </a:cubicBezTo>
                  <a:cubicBezTo>
                    <a:pt x="0" y="60"/>
                    <a:pt x="0" y="60"/>
                    <a:pt x="0" y="60"/>
                  </a:cubicBezTo>
                  <a:lnTo>
                    <a:pt x="0" y="281"/>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Freeform 14"/>
            <p:cNvSpPr>
              <a:spLocks/>
            </p:cNvSpPr>
            <p:nvPr/>
          </p:nvSpPr>
          <p:spPr bwMode="auto">
            <a:xfrm>
              <a:off x="2354263" y="2581275"/>
              <a:ext cx="1055688" cy="831850"/>
            </a:xfrm>
            <a:custGeom>
              <a:avLst/>
              <a:gdLst>
                <a:gd name="T0" fmla="*/ 280 w 280"/>
                <a:gd name="T1" fmla="*/ 221 h 221"/>
                <a:gd name="T2" fmla="*/ 280 w 280"/>
                <a:gd name="T3" fmla="*/ 0 h 221"/>
                <a:gd name="T4" fmla="*/ 198 w 280"/>
                <a:gd name="T5" fmla="*/ 0 h 221"/>
                <a:gd name="T6" fmla="*/ 198 w 280"/>
                <a:gd name="T7" fmla="*/ 0 h 221"/>
                <a:gd name="T8" fmla="*/ 204 w 280"/>
                <a:gd name="T9" fmla="*/ 21 h 221"/>
                <a:gd name="T10" fmla="*/ 166 w 280"/>
                <a:gd name="T11" fmla="*/ 59 h 221"/>
                <a:gd name="T12" fmla="*/ 139 w 280"/>
                <a:gd name="T13" fmla="*/ 48 h 221"/>
                <a:gd name="T14" fmla="*/ 127 w 280"/>
                <a:gd name="T15" fmla="*/ 21 h 221"/>
                <a:gd name="T16" fmla="*/ 134 w 280"/>
                <a:gd name="T17" fmla="*/ 0 h 221"/>
                <a:gd name="T18" fmla="*/ 59 w 280"/>
                <a:gd name="T19" fmla="*/ 0 h 221"/>
                <a:gd name="T20" fmla="*/ 59 w 280"/>
                <a:gd name="T21" fmla="*/ 75 h 221"/>
                <a:gd name="T22" fmla="*/ 42 w 280"/>
                <a:gd name="T23" fmla="*/ 91 h 221"/>
                <a:gd name="T24" fmla="*/ 42 w 280"/>
                <a:gd name="T25" fmla="*/ 91 h 221"/>
                <a:gd name="T26" fmla="*/ 42 w 280"/>
                <a:gd name="T27" fmla="*/ 91 h 221"/>
                <a:gd name="T28" fmla="*/ 33 w 280"/>
                <a:gd name="T29" fmla="*/ 88 h 221"/>
                <a:gd name="T30" fmla="*/ 21 w 280"/>
                <a:gd name="T31" fmla="*/ 85 h 221"/>
                <a:gd name="T32" fmla="*/ 0 w 280"/>
                <a:gd name="T33" fmla="*/ 106 h 221"/>
                <a:gd name="T34" fmla="*/ 21 w 280"/>
                <a:gd name="T35" fmla="*/ 127 h 221"/>
                <a:gd name="T36" fmla="*/ 23 w 280"/>
                <a:gd name="T37" fmla="*/ 127 h 221"/>
                <a:gd name="T38" fmla="*/ 32 w 280"/>
                <a:gd name="T39" fmla="*/ 124 h 221"/>
                <a:gd name="T40" fmla="*/ 33 w 280"/>
                <a:gd name="T41" fmla="*/ 124 h 221"/>
                <a:gd name="T42" fmla="*/ 42 w 280"/>
                <a:gd name="T43" fmla="*/ 121 h 221"/>
                <a:gd name="T44" fmla="*/ 42 w 280"/>
                <a:gd name="T45" fmla="*/ 121 h 221"/>
                <a:gd name="T46" fmla="*/ 42 w 280"/>
                <a:gd name="T47" fmla="*/ 121 h 221"/>
                <a:gd name="T48" fmla="*/ 59 w 280"/>
                <a:gd name="T49" fmla="*/ 137 h 221"/>
                <a:gd name="T50" fmla="*/ 59 w 280"/>
                <a:gd name="T51" fmla="*/ 221 h 221"/>
                <a:gd name="T52" fmla="*/ 280 w 280"/>
                <a:gd name="T53"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221">
                  <a:moveTo>
                    <a:pt x="280" y="221"/>
                  </a:moveTo>
                  <a:cubicBezTo>
                    <a:pt x="280" y="0"/>
                    <a:pt x="280" y="0"/>
                    <a:pt x="280"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9" y="48"/>
                  </a:cubicBezTo>
                  <a:cubicBezTo>
                    <a:pt x="132" y="41"/>
                    <a:pt x="127" y="31"/>
                    <a:pt x="127" y="21"/>
                  </a:cubicBezTo>
                  <a:cubicBezTo>
                    <a:pt x="127" y="13"/>
                    <a:pt x="130" y="6"/>
                    <a:pt x="134" y="0"/>
                  </a:cubicBezTo>
                  <a:cubicBezTo>
                    <a:pt x="59" y="0"/>
                    <a:pt x="59" y="0"/>
                    <a:pt x="59" y="0"/>
                  </a:cubicBezTo>
                  <a:cubicBezTo>
                    <a:pt x="59" y="75"/>
                    <a:pt x="59" y="75"/>
                    <a:pt x="59" y="75"/>
                  </a:cubicBezTo>
                  <a:cubicBezTo>
                    <a:pt x="59" y="84"/>
                    <a:pt x="52" y="91"/>
                    <a:pt x="42" y="91"/>
                  </a:cubicBezTo>
                  <a:cubicBezTo>
                    <a:pt x="42" y="91"/>
                    <a:pt x="42" y="91"/>
                    <a:pt x="42" y="91"/>
                  </a:cubicBezTo>
                  <a:cubicBezTo>
                    <a:pt x="42" y="91"/>
                    <a:pt x="42" y="91"/>
                    <a:pt x="42" y="91"/>
                  </a:cubicBezTo>
                  <a:cubicBezTo>
                    <a:pt x="39" y="91"/>
                    <a:pt x="36" y="90"/>
                    <a:pt x="33" y="88"/>
                  </a:cubicBezTo>
                  <a:cubicBezTo>
                    <a:pt x="29" y="86"/>
                    <a:pt x="25" y="85"/>
                    <a:pt x="21" y="85"/>
                  </a:cubicBezTo>
                  <a:cubicBezTo>
                    <a:pt x="9" y="85"/>
                    <a:pt x="0" y="94"/>
                    <a:pt x="0" y="106"/>
                  </a:cubicBezTo>
                  <a:cubicBezTo>
                    <a:pt x="0" y="118"/>
                    <a:pt x="9" y="127"/>
                    <a:pt x="21" y="127"/>
                  </a:cubicBezTo>
                  <a:cubicBezTo>
                    <a:pt x="22" y="127"/>
                    <a:pt x="22" y="127"/>
                    <a:pt x="23" y="127"/>
                  </a:cubicBezTo>
                  <a:cubicBezTo>
                    <a:pt x="26" y="127"/>
                    <a:pt x="29" y="126"/>
                    <a:pt x="32" y="124"/>
                  </a:cubicBezTo>
                  <a:cubicBezTo>
                    <a:pt x="33" y="124"/>
                    <a:pt x="33" y="124"/>
                    <a:pt x="33" y="124"/>
                  </a:cubicBezTo>
                  <a:cubicBezTo>
                    <a:pt x="36" y="122"/>
                    <a:pt x="39" y="121"/>
                    <a:pt x="42" y="121"/>
                  </a:cubicBezTo>
                  <a:cubicBezTo>
                    <a:pt x="42" y="121"/>
                    <a:pt x="42" y="121"/>
                    <a:pt x="42" y="121"/>
                  </a:cubicBezTo>
                  <a:cubicBezTo>
                    <a:pt x="42" y="121"/>
                    <a:pt x="42" y="121"/>
                    <a:pt x="42" y="121"/>
                  </a:cubicBezTo>
                  <a:cubicBezTo>
                    <a:pt x="52" y="121"/>
                    <a:pt x="59" y="128"/>
                    <a:pt x="59" y="137"/>
                  </a:cubicBezTo>
                  <a:cubicBezTo>
                    <a:pt x="59" y="221"/>
                    <a:pt x="59" y="221"/>
                    <a:pt x="59" y="221"/>
                  </a:cubicBezTo>
                  <a:lnTo>
                    <a:pt x="280" y="221"/>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4" name="Freeform 15"/>
            <p:cNvSpPr>
              <a:spLocks/>
            </p:cNvSpPr>
            <p:nvPr/>
          </p:nvSpPr>
          <p:spPr bwMode="auto">
            <a:xfrm>
              <a:off x="2576513" y="1684338"/>
              <a:ext cx="836613" cy="1055688"/>
            </a:xfrm>
            <a:custGeom>
              <a:avLst/>
              <a:gdLst>
                <a:gd name="T0" fmla="*/ 222 w 222"/>
                <a:gd name="T1" fmla="*/ 0 h 280"/>
                <a:gd name="T2" fmla="*/ 0 w 222"/>
                <a:gd name="T3" fmla="*/ 0 h 280"/>
                <a:gd name="T4" fmla="*/ 0 w 222"/>
                <a:gd name="T5" fmla="*/ 82 h 280"/>
                <a:gd name="T6" fmla="*/ 0 w 222"/>
                <a:gd name="T7" fmla="*/ 82 h 280"/>
                <a:gd name="T8" fmla="*/ 5 w 222"/>
                <a:gd name="T9" fmla="*/ 80 h 280"/>
                <a:gd name="T10" fmla="*/ 22 w 222"/>
                <a:gd name="T11" fmla="*/ 76 h 280"/>
                <a:gd name="T12" fmla="*/ 24 w 222"/>
                <a:gd name="T13" fmla="*/ 76 h 280"/>
                <a:gd name="T14" fmla="*/ 27 w 222"/>
                <a:gd name="T15" fmla="*/ 76 h 280"/>
                <a:gd name="T16" fmla="*/ 29 w 222"/>
                <a:gd name="T17" fmla="*/ 77 h 280"/>
                <a:gd name="T18" fmla="*/ 60 w 222"/>
                <a:gd name="T19" fmla="*/ 114 h 280"/>
                <a:gd name="T20" fmla="*/ 29 w 222"/>
                <a:gd name="T21" fmla="*/ 152 h 280"/>
                <a:gd name="T22" fmla="*/ 27 w 222"/>
                <a:gd name="T23" fmla="*/ 152 h 280"/>
                <a:gd name="T24" fmla="*/ 24 w 222"/>
                <a:gd name="T25" fmla="*/ 153 h 280"/>
                <a:gd name="T26" fmla="*/ 22 w 222"/>
                <a:gd name="T27" fmla="*/ 153 h 280"/>
                <a:gd name="T28" fmla="*/ 19 w 222"/>
                <a:gd name="T29" fmla="*/ 152 h 280"/>
                <a:gd name="T30" fmla="*/ 14 w 222"/>
                <a:gd name="T31" fmla="*/ 152 h 280"/>
                <a:gd name="T32" fmla="*/ 13 w 222"/>
                <a:gd name="T33" fmla="*/ 152 h 280"/>
                <a:gd name="T34" fmla="*/ 5 w 222"/>
                <a:gd name="T35" fmla="*/ 149 h 280"/>
                <a:gd name="T36" fmla="*/ 5 w 222"/>
                <a:gd name="T37" fmla="*/ 149 h 280"/>
                <a:gd name="T38" fmla="*/ 5 w 222"/>
                <a:gd name="T39" fmla="*/ 149 h 280"/>
                <a:gd name="T40" fmla="*/ 0 w 222"/>
                <a:gd name="T41" fmla="*/ 146 h 280"/>
                <a:gd name="T42" fmla="*/ 0 w 222"/>
                <a:gd name="T43" fmla="*/ 221 h 280"/>
                <a:gd name="T44" fmla="*/ 76 w 222"/>
                <a:gd name="T45" fmla="*/ 221 h 280"/>
                <a:gd name="T46" fmla="*/ 87 w 222"/>
                <a:gd name="T47" fmla="*/ 225 h 280"/>
                <a:gd name="T48" fmla="*/ 92 w 222"/>
                <a:gd name="T49" fmla="*/ 238 h 280"/>
                <a:gd name="T50" fmla="*/ 89 w 222"/>
                <a:gd name="T51" fmla="*/ 247 h 280"/>
                <a:gd name="T52" fmla="*/ 89 w 222"/>
                <a:gd name="T53" fmla="*/ 247 h 280"/>
                <a:gd name="T54" fmla="*/ 85 w 222"/>
                <a:gd name="T55" fmla="*/ 259 h 280"/>
                <a:gd name="T56" fmla="*/ 92 w 222"/>
                <a:gd name="T57" fmla="*/ 274 h 280"/>
                <a:gd name="T58" fmla="*/ 107 w 222"/>
                <a:gd name="T59" fmla="*/ 280 h 280"/>
                <a:gd name="T60" fmla="*/ 128 w 222"/>
                <a:gd name="T61" fmla="*/ 259 h 280"/>
                <a:gd name="T62" fmla="*/ 125 w 222"/>
                <a:gd name="T63" fmla="*/ 248 h 280"/>
                <a:gd name="T64" fmla="*/ 125 w 222"/>
                <a:gd name="T65" fmla="*/ 248 h 280"/>
                <a:gd name="T66" fmla="*/ 124 w 222"/>
                <a:gd name="T67" fmla="*/ 247 h 280"/>
                <a:gd name="T68" fmla="*/ 121 w 222"/>
                <a:gd name="T69" fmla="*/ 238 h 280"/>
                <a:gd name="T70" fmla="*/ 137 w 222"/>
                <a:gd name="T71" fmla="*/ 221 h 280"/>
                <a:gd name="T72" fmla="*/ 222 w 222"/>
                <a:gd name="T73" fmla="*/ 221 h 280"/>
                <a:gd name="T74" fmla="*/ 222 w 222"/>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0">
                  <a:moveTo>
                    <a:pt x="222" y="0"/>
                  </a:moveTo>
                  <a:cubicBezTo>
                    <a:pt x="0" y="0"/>
                    <a:pt x="0" y="0"/>
                    <a:pt x="0" y="0"/>
                  </a:cubicBezTo>
                  <a:cubicBezTo>
                    <a:pt x="0" y="82"/>
                    <a:pt x="0" y="82"/>
                    <a:pt x="0" y="82"/>
                  </a:cubicBezTo>
                  <a:cubicBezTo>
                    <a:pt x="0" y="82"/>
                    <a:pt x="0" y="82"/>
                    <a:pt x="0" y="82"/>
                  </a:cubicBezTo>
                  <a:cubicBezTo>
                    <a:pt x="2" y="82"/>
                    <a:pt x="3" y="81"/>
                    <a:pt x="5" y="80"/>
                  </a:cubicBezTo>
                  <a:cubicBezTo>
                    <a:pt x="10" y="77"/>
                    <a:pt x="16" y="76"/>
                    <a:pt x="22" y="76"/>
                  </a:cubicBezTo>
                  <a:cubicBezTo>
                    <a:pt x="22" y="76"/>
                    <a:pt x="23" y="76"/>
                    <a:pt x="24" y="76"/>
                  </a:cubicBezTo>
                  <a:cubicBezTo>
                    <a:pt x="25" y="76"/>
                    <a:pt x="26" y="76"/>
                    <a:pt x="27" y="76"/>
                  </a:cubicBezTo>
                  <a:cubicBezTo>
                    <a:pt x="28" y="77"/>
                    <a:pt x="29" y="77"/>
                    <a:pt x="29" y="77"/>
                  </a:cubicBezTo>
                  <a:cubicBezTo>
                    <a:pt x="47" y="80"/>
                    <a:pt x="60" y="96"/>
                    <a:pt x="60" y="114"/>
                  </a:cubicBezTo>
                  <a:cubicBezTo>
                    <a:pt x="60" y="133"/>
                    <a:pt x="47" y="148"/>
                    <a:pt x="29" y="152"/>
                  </a:cubicBezTo>
                  <a:cubicBezTo>
                    <a:pt x="29" y="152"/>
                    <a:pt x="28" y="152"/>
                    <a:pt x="27" y="152"/>
                  </a:cubicBezTo>
                  <a:cubicBezTo>
                    <a:pt x="26" y="152"/>
                    <a:pt x="25" y="152"/>
                    <a:pt x="24" y="153"/>
                  </a:cubicBezTo>
                  <a:cubicBezTo>
                    <a:pt x="23" y="153"/>
                    <a:pt x="22" y="153"/>
                    <a:pt x="22" y="153"/>
                  </a:cubicBezTo>
                  <a:cubicBezTo>
                    <a:pt x="21" y="153"/>
                    <a:pt x="20" y="153"/>
                    <a:pt x="19" y="152"/>
                  </a:cubicBezTo>
                  <a:cubicBezTo>
                    <a:pt x="17" y="152"/>
                    <a:pt x="16" y="152"/>
                    <a:pt x="14" y="152"/>
                  </a:cubicBezTo>
                  <a:cubicBezTo>
                    <a:pt x="14" y="152"/>
                    <a:pt x="14" y="152"/>
                    <a:pt x="13" y="152"/>
                  </a:cubicBezTo>
                  <a:cubicBezTo>
                    <a:pt x="10" y="151"/>
                    <a:pt x="8" y="150"/>
                    <a:pt x="5" y="149"/>
                  </a:cubicBezTo>
                  <a:cubicBezTo>
                    <a:pt x="5" y="149"/>
                    <a:pt x="5" y="149"/>
                    <a:pt x="5" y="149"/>
                  </a:cubicBezTo>
                  <a:cubicBezTo>
                    <a:pt x="5" y="149"/>
                    <a:pt x="5" y="149"/>
                    <a:pt x="5" y="149"/>
                  </a:cubicBezTo>
                  <a:cubicBezTo>
                    <a:pt x="3" y="148"/>
                    <a:pt x="2" y="147"/>
                    <a:pt x="0" y="146"/>
                  </a:cubicBezTo>
                  <a:cubicBezTo>
                    <a:pt x="0" y="221"/>
                    <a:pt x="0" y="221"/>
                    <a:pt x="0" y="221"/>
                  </a:cubicBezTo>
                  <a:cubicBezTo>
                    <a:pt x="76" y="221"/>
                    <a:pt x="76" y="221"/>
                    <a:pt x="76" y="221"/>
                  </a:cubicBezTo>
                  <a:cubicBezTo>
                    <a:pt x="80" y="221"/>
                    <a:pt x="84" y="222"/>
                    <a:pt x="87" y="225"/>
                  </a:cubicBezTo>
                  <a:cubicBezTo>
                    <a:pt x="90" y="229"/>
                    <a:pt x="92" y="233"/>
                    <a:pt x="92" y="238"/>
                  </a:cubicBezTo>
                  <a:cubicBezTo>
                    <a:pt x="92" y="241"/>
                    <a:pt x="91" y="244"/>
                    <a:pt x="89" y="247"/>
                  </a:cubicBezTo>
                  <a:cubicBezTo>
                    <a:pt x="89" y="247"/>
                    <a:pt x="89" y="247"/>
                    <a:pt x="89" y="247"/>
                  </a:cubicBezTo>
                  <a:cubicBezTo>
                    <a:pt x="87" y="251"/>
                    <a:pt x="85" y="255"/>
                    <a:pt x="85" y="259"/>
                  </a:cubicBezTo>
                  <a:cubicBezTo>
                    <a:pt x="85" y="265"/>
                    <a:pt x="88" y="270"/>
                    <a:pt x="92" y="274"/>
                  </a:cubicBezTo>
                  <a:cubicBezTo>
                    <a:pt x="95" y="278"/>
                    <a:pt x="101" y="280"/>
                    <a:pt x="107" y="280"/>
                  </a:cubicBezTo>
                  <a:cubicBezTo>
                    <a:pt x="118" y="280"/>
                    <a:pt x="128" y="270"/>
                    <a:pt x="128" y="259"/>
                  </a:cubicBezTo>
                  <a:cubicBezTo>
                    <a:pt x="128" y="255"/>
                    <a:pt x="127" y="251"/>
                    <a:pt x="125" y="248"/>
                  </a:cubicBezTo>
                  <a:cubicBezTo>
                    <a:pt x="125" y="248"/>
                    <a:pt x="125" y="248"/>
                    <a:pt x="125" y="248"/>
                  </a:cubicBezTo>
                  <a:cubicBezTo>
                    <a:pt x="124" y="247"/>
                    <a:pt x="124" y="247"/>
                    <a:pt x="124" y="247"/>
                  </a:cubicBezTo>
                  <a:cubicBezTo>
                    <a:pt x="122" y="244"/>
                    <a:pt x="121" y="241"/>
                    <a:pt x="121" y="238"/>
                  </a:cubicBezTo>
                  <a:cubicBezTo>
                    <a:pt x="121" y="228"/>
                    <a:pt x="129" y="221"/>
                    <a:pt x="137" y="221"/>
                  </a:cubicBezTo>
                  <a:cubicBezTo>
                    <a:pt x="222" y="221"/>
                    <a:pt x="222" y="221"/>
                    <a:pt x="222" y="221"/>
                  </a:cubicBezTo>
                  <a:lnTo>
                    <a:pt x="222"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pic>
        <p:nvPicPr>
          <p:cNvPr id="31" name="Bild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911">
            <a:off x="7961258" y="279424"/>
            <a:ext cx="472990" cy="472990"/>
          </a:xfrm>
          <a:prstGeom prst="rect">
            <a:avLst/>
          </a:prstGeom>
        </p:spPr>
      </p:pic>
      <p:pic>
        <p:nvPicPr>
          <p:cNvPr id="26" name="Bild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785" y="923216"/>
            <a:ext cx="312795" cy="312795"/>
          </a:xfrm>
          <a:prstGeom prst="rect">
            <a:avLst/>
          </a:prstGeom>
        </p:spPr>
      </p:pic>
      <p:grpSp>
        <p:nvGrpSpPr>
          <p:cNvPr id="27" name="Gruppe 26"/>
          <p:cNvGrpSpPr/>
          <p:nvPr/>
        </p:nvGrpSpPr>
        <p:grpSpPr>
          <a:xfrm>
            <a:off x="273785" y="1444600"/>
            <a:ext cx="312795" cy="320798"/>
            <a:chOff x="1270000" y="1273175"/>
            <a:chExt cx="2562225" cy="2562225"/>
          </a:xfrm>
        </p:grpSpPr>
        <p:sp>
          <p:nvSpPr>
            <p:cNvPr id="28"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9"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30" name="Gruppe 29"/>
          <p:cNvGrpSpPr/>
          <p:nvPr/>
        </p:nvGrpSpPr>
        <p:grpSpPr>
          <a:xfrm>
            <a:off x="273785" y="1945295"/>
            <a:ext cx="312795" cy="293794"/>
            <a:chOff x="1270000" y="1270000"/>
            <a:chExt cx="731838" cy="742950"/>
          </a:xfrm>
        </p:grpSpPr>
        <p:sp>
          <p:nvSpPr>
            <p:cNvPr id="32"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3"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34" name="TekstSylinder 33"/>
          <p:cNvSpPr txBox="1"/>
          <p:nvPr/>
        </p:nvSpPr>
        <p:spPr>
          <a:xfrm>
            <a:off x="641712" y="964191"/>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Hvem gjør </a:t>
            </a:r>
            <a:r>
              <a:rPr lang="nb-NO" sz="1200" b="0" dirty="0">
                <a:solidFill>
                  <a:srgbClr val="333333"/>
                </a:solidFill>
                <a:latin typeface="+mn-lt"/>
              </a:rPr>
              <a:t>frivillig arbeid </a:t>
            </a:r>
            <a:r>
              <a:rPr lang="nb-NO" sz="1200" b="0" dirty="0" smtClean="0">
                <a:solidFill>
                  <a:srgbClr val="333333"/>
                </a:solidFill>
                <a:latin typeface="+mn-lt"/>
              </a:rPr>
              <a:t>i </a:t>
            </a:r>
            <a:r>
              <a:rPr lang="nb-NO" sz="1200" b="0" dirty="0">
                <a:solidFill>
                  <a:srgbClr val="333333"/>
                </a:solidFill>
                <a:latin typeface="+mn-lt"/>
              </a:rPr>
              <a:t>religiøse organisasjoner (hvem er overrepresentert?): </a:t>
            </a:r>
            <a:r>
              <a:rPr lang="nb-NO" sz="1200" b="0" dirty="0" smtClean="0">
                <a:solidFill>
                  <a:srgbClr val="333333"/>
                </a:solidFill>
                <a:latin typeface="+mn-lt"/>
              </a:rPr>
              <a:t>Kvinner; 60+; Sør-/ Vestlandet; tradisjonelt verdisyn</a:t>
            </a:r>
          </a:p>
        </p:txBody>
      </p:sp>
      <p:sp>
        <p:nvSpPr>
          <p:cNvPr id="35" name="TekstSylinder 34"/>
          <p:cNvSpPr txBox="1"/>
          <p:nvPr/>
        </p:nvSpPr>
        <p:spPr>
          <a:xfrm>
            <a:off x="641712" y="1491984"/>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a:t>
            </a:r>
            <a:r>
              <a:rPr lang="nb-NO" sz="1200" b="0" dirty="0">
                <a:solidFill>
                  <a:srgbClr val="333333"/>
                </a:solidFill>
                <a:latin typeface="+mn-lt"/>
              </a:rPr>
              <a:t>Ønsket om å være til nytte/ bidra med noe </a:t>
            </a:r>
          </a:p>
          <a:p>
            <a:endParaRPr lang="nb-NO" sz="1200" b="0" dirty="0" smtClean="0">
              <a:solidFill>
                <a:srgbClr val="333333"/>
              </a:solidFill>
              <a:latin typeface="+mn-lt"/>
            </a:endParaRPr>
          </a:p>
        </p:txBody>
      </p:sp>
      <p:sp>
        <p:nvSpPr>
          <p:cNvPr id="36" name="TekstSylinder 35"/>
          <p:cNvSpPr txBox="1"/>
          <p:nvPr/>
        </p:nvSpPr>
        <p:spPr>
          <a:xfrm>
            <a:off x="641712" y="1983700"/>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a:t>
            </a:r>
            <a:r>
              <a:rPr lang="nb-NO" sz="1200" b="0" dirty="0">
                <a:solidFill>
                  <a:srgbClr val="333333"/>
                </a:solidFill>
                <a:latin typeface="+mn-lt"/>
              </a:rPr>
              <a:t>De må selv ha kontroll over hvor mye tid og energi de skal bruke</a:t>
            </a:r>
            <a:endParaRPr lang="nb-NO" sz="1200" b="0" dirty="0" smtClean="0">
              <a:solidFill>
                <a:srgbClr val="333333"/>
              </a:solidFill>
              <a:latin typeface="+mn-lt"/>
            </a:endParaRPr>
          </a:p>
        </p:txBody>
      </p:sp>
    </p:spTree>
    <p:extLst>
      <p:ext uri="{BB962C8B-B14F-4D97-AF65-F5344CB8AC3E}">
        <p14:creationId xmlns:p14="http://schemas.microsoft.com/office/powerpoint/2010/main" val="4246860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285750" y="1821424"/>
            <a:ext cx="1841500" cy="1274762"/>
          </a:xfrm>
        </p:spPr>
        <p:txBody>
          <a:bodyPr/>
          <a:lstStyle/>
          <a:p>
            <a:r>
              <a:rPr lang="nb-NO" smtClean="0"/>
              <a:t>6</a:t>
            </a:r>
            <a:endParaRPr lang="nb-NO" dirty="0"/>
          </a:p>
        </p:txBody>
      </p:sp>
      <p:sp>
        <p:nvSpPr>
          <p:cNvPr id="3" name="Tittel 2"/>
          <p:cNvSpPr>
            <a:spLocks noGrp="1"/>
          </p:cNvSpPr>
          <p:nvPr>
            <p:ph type="title"/>
          </p:nvPr>
        </p:nvSpPr>
        <p:spPr/>
        <p:txBody>
          <a:bodyPr/>
          <a:lstStyle/>
          <a:p>
            <a:r>
              <a:rPr lang="nb-NO" dirty="0" smtClean="0"/>
              <a:t>Potensialet blant de som ikke gjør frivillig arbeid i dag</a:t>
            </a:r>
            <a:endParaRPr lang="nb-NO" dirty="0"/>
          </a:p>
        </p:txBody>
      </p:sp>
    </p:spTree>
    <p:extLst>
      <p:ext uri="{BB962C8B-B14F-4D97-AF65-F5344CB8AC3E}">
        <p14:creationId xmlns:p14="http://schemas.microsoft.com/office/powerpoint/2010/main" val="420105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946" y="1"/>
            <a:ext cx="8718129" cy="1031838"/>
          </a:xfrm>
        </p:spPr>
        <p:txBody>
          <a:bodyPr/>
          <a:lstStyle/>
          <a:p>
            <a:r>
              <a:rPr lang="nb-NO" dirty="0" smtClean="0"/>
              <a:t>Potensialet blant de som ikke gjør frivillig arbeid i dag</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34</a:t>
            </a:fld>
            <a:endParaRPr lang="en-AU" dirty="0"/>
          </a:p>
        </p:txBody>
      </p:sp>
      <p:sp>
        <p:nvSpPr>
          <p:cNvPr id="17" name="TekstSylinder 16"/>
          <p:cNvSpPr txBox="1"/>
          <p:nvPr/>
        </p:nvSpPr>
        <p:spPr>
          <a:xfrm>
            <a:off x="277125" y="2717884"/>
            <a:ext cx="4030663" cy="299923"/>
          </a:xfrm>
          <a:prstGeom prst="rect">
            <a:avLst/>
          </a:prstGeom>
          <a:noFill/>
        </p:spPr>
        <p:txBody>
          <a:bodyPr wrap="square" lIns="0" tIns="0" rIns="0" bIns="0" rtlCol="0">
            <a:noAutofit/>
          </a:bodyPr>
          <a:lstStyle/>
          <a:p>
            <a:r>
              <a:rPr lang="nb-NO" sz="1200" b="0" dirty="0">
                <a:solidFill>
                  <a:srgbClr val="333333"/>
                </a:solidFill>
                <a:latin typeface="+mn-lt"/>
              </a:rPr>
              <a:t>Har noen forsøkt å rekruttere deg til å gjøre frivillig arbeid siste 12 </a:t>
            </a:r>
            <a:r>
              <a:rPr lang="nb-NO" sz="1200" b="0" dirty="0" smtClean="0">
                <a:solidFill>
                  <a:srgbClr val="333333"/>
                </a:solidFill>
                <a:latin typeface="+mn-lt"/>
              </a:rPr>
              <a:t>måneder? N=323</a:t>
            </a:r>
          </a:p>
        </p:txBody>
      </p:sp>
      <p:sp>
        <p:nvSpPr>
          <p:cNvPr id="18" name="TekstSylinder 17"/>
          <p:cNvSpPr txBox="1"/>
          <p:nvPr/>
        </p:nvSpPr>
        <p:spPr>
          <a:xfrm>
            <a:off x="4824411" y="2717884"/>
            <a:ext cx="4030663" cy="299923"/>
          </a:xfrm>
          <a:prstGeom prst="rect">
            <a:avLst/>
          </a:prstGeom>
          <a:noFill/>
        </p:spPr>
        <p:txBody>
          <a:bodyPr wrap="square" lIns="0" tIns="0" rIns="0" bIns="0" rtlCol="0">
            <a:noAutofit/>
          </a:bodyPr>
          <a:lstStyle/>
          <a:p>
            <a:r>
              <a:rPr lang="nb-NO" sz="1200" b="0" dirty="0">
                <a:solidFill>
                  <a:srgbClr val="333333"/>
                </a:solidFill>
              </a:rPr>
              <a:t>Ville du gjort frivillig arbeid om noen forsøkte å rekruttere deg? </a:t>
            </a:r>
            <a:r>
              <a:rPr lang="nb-NO" sz="1200" b="0" dirty="0" smtClean="0">
                <a:solidFill>
                  <a:srgbClr val="333333"/>
                </a:solidFill>
              </a:rPr>
              <a:t>N=281</a:t>
            </a:r>
            <a:endParaRPr lang="nb-NO" sz="1200" b="0" dirty="0">
              <a:solidFill>
                <a:srgbClr val="333333"/>
              </a:solidFill>
            </a:endParaRP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373380087"/>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Plassholder for innhold 15"/>
          <p:cNvGraphicFramePr>
            <a:graphicFrameLocks noGrp="1"/>
          </p:cNvGraphicFramePr>
          <p:nvPr>
            <p:ph sz="quarter" idx="12"/>
            <p:extLst>
              <p:ext uri="{D42A27DB-BD31-4B8C-83A1-F6EECF244321}">
                <p14:modId xmlns:p14="http://schemas.microsoft.com/office/powerpoint/2010/main" val="3558754449"/>
              </p:ext>
            </p:extLst>
          </p:nvPr>
        </p:nvGraphicFramePr>
        <p:xfrm>
          <a:off x="4826000" y="3100388"/>
          <a:ext cx="4029075" cy="2730500"/>
        </p:xfrm>
        <a:graphic>
          <a:graphicData uri="http://schemas.openxmlformats.org/drawingml/2006/chart">
            <c:chart xmlns:c="http://schemas.openxmlformats.org/drawingml/2006/chart" xmlns:r="http://schemas.openxmlformats.org/officeDocument/2006/relationships" r:id="rId3"/>
          </a:graphicData>
        </a:graphic>
      </p:graphicFrame>
      <p:sp>
        <p:nvSpPr>
          <p:cNvPr id="39" name="Plassholder for tekst 4"/>
          <p:cNvSpPr>
            <a:spLocks noGrp="1"/>
          </p:cNvSpPr>
          <p:nvPr>
            <p:ph type="body" sz="quarter" idx="15"/>
          </p:nvPr>
        </p:nvSpPr>
        <p:spPr>
          <a:xfrm>
            <a:off x="285750" y="652408"/>
            <a:ext cx="8569324" cy="758861"/>
          </a:xfrm>
        </p:spPr>
        <p:txBody>
          <a:bodyPr/>
          <a:lstStyle/>
          <a:p>
            <a:pPr marL="285750" indent="-285750">
              <a:buFont typeface="Wingdings" panose="05000000000000000000" pitchFamily="2" charset="2"/>
              <a:buChar char="§"/>
            </a:pPr>
            <a:r>
              <a:rPr lang="nb-NO" sz="1400" b="0" dirty="0" smtClean="0"/>
              <a:t>Blant de som ikke gjør frivillig arbeid har svært få blitt forsøkt rekruttert de siste 12 mnd. Samtidig er det kun 12% som sier at de ikke ville gjort frivillig arbeid om noen forsøkte å rekruttere de. Dette tilsier at det ikke er en stor motstand mot å gjøre frivillig arbeid, og at det er potensial for å kunne nå flere frivillige enn det man har i dag.</a:t>
            </a:r>
          </a:p>
        </p:txBody>
      </p:sp>
    </p:spTree>
    <p:extLst>
      <p:ext uri="{BB962C8B-B14F-4D97-AF65-F5344CB8AC3E}">
        <p14:creationId xmlns:p14="http://schemas.microsoft.com/office/powerpoint/2010/main" val="38050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946" y="1"/>
            <a:ext cx="8718129" cy="1031838"/>
          </a:xfrm>
        </p:spPr>
        <p:txBody>
          <a:bodyPr/>
          <a:lstStyle/>
          <a:p>
            <a:r>
              <a:rPr lang="nb-NO" sz="2000" dirty="0" smtClean="0"/>
              <a:t>Motivasjonsfaktorer og betingelser som skal til for</a:t>
            </a:r>
            <a:br>
              <a:rPr lang="nb-NO" sz="2000" dirty="0" smtClean="0"/>
            </a:br>
            <a:r>
              <a:rPr lang="nb-NO" sz="2000" dirty="0" smtClean="0"/>
              <a:t>de som ikke gjør frivillig arbeid i dag</a:t>
            </a:r>
            <a:endParaRPr lang="nb-NO" sz="2000"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35</a:t>
            </a:fld>
            <a:endParaRPr lang="en-AU" dirty="0"/>
          </a:p>
        </p:txBody>
      </p:sp>
      <p:sp>
        <p:nvSpPr>
          <p:cNvPr id="17" name="TekstSylinder 16"/>
          <p:cNvSpPr txBox="1"/>
          <p:nvPr/>
        </p:nvSpPr>
        <p:spPr>
          <a:xfrm>
            <a:off x="285751"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Viktigste motivasjonsfaktorer</a:t>
            </a:r>
          </a:p>
        </p:txBody>
      </p:sp>
      <p:sp>
        <p:nvSpPr>
          <p:cNvPr id="18" name="TekstSylinder 17"/>
          <p:cNvSpPr txBox="1"/>
          <p:nvPr/>
        </p:nvSpPr>
        <p:spPr>
          <a:xfrm>
            <a:off x="4862577" y="2865908"/>
            <a:ext cx="4030663" cy="299923"/>
          </a:xfrm>
          <a:prstGeom prst="rect">
            <a:avLst/>
          </a:prstGeom>
          <a:noFill/>
        </p:spPr>
        <p:txBody>
          <a:bodyPr wrap="square" lIns="0" tIns="0" rIns="0" bIns="0" rtlCol="0">
            <a:noAutofit/>
          </a:bodyPr>
          <a:lstStyle/>
          <a:p>
            <a:r>
              <a:rPr lang="nb-NO" sz="1400" b="0" dirty="0" smtClean="0">
                <a:solidFill>
                  <a:srgbClr val="333333"/>
                </a:solidFill>
                <a:latin typeface="+mn-lt"/>
              </a:rPr>
              <a:t>Ytre vilkår/ betingelser</a:t>
            </a:r>
          </a:p>
        </p:txBody>
      </p:sp>
      <p:graphicFrame>
        <p:nvGraphicFramePr>
          <p:cNvPr id="19" name="Plassholder for innhold 15"/>
          <p:cNvGraphicFramePr>
            <a:graphicFrameLocks noGrp="1"/>
          </p:cNvGraphicFramePr>
          <p:nvPr>
            <p:ph sz="quarter" idx="11"/>
            <p:extLst>
              <p:ext uri="{D42A27DB-BD31-4B8C-83A1-F6EECF244321}">
                <p14:modId xmlns:p14="http://schemas.microsoft.com/office/powerpoint/2010/main" val="1429017175"/>
              </p:ext>
            </p:extLst>
          </p:nvPr>
        </p:nvGraphicFramePr>
        <p:xfrm>
          <a:off x="285750" y="3165830"/>
          <a:ext cx="4030663" cy="2665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Plassholder for innhold 15"/>
          <p:cNvGraphicFramePr>
            <a:graphicFrameLocks noGrp="1"/>
          </p:cNvGraphicFramePr>
          <p:nvPr>
            <p:ph sz="quarter" idx="12"/>
            <p:extLst>
              <p:ext uri="{D42A27DB-BD31-4B8C-83A1-F6EECF244321}">
                <p14:modId xmlns:p14="http://schemas.microsoft.com/office/powerpoint/2010/main" val="4135884285"/>
              </p:ext>
            </p:extLst>
          </p:nvPr>
        </p:nvGraphicFramePr>
        <p:xfrm>
          <a:off x="4826000" y="3165830"/>
          <a:ext cx="4029075" cy="2665057"/>
        </p:xfrm>
        <a:graphic>
          <a:graphicData uri="http://schemas.openxmlformats.org/drawingml/2006/chart">
            <c:chart xmlns:c="http://schemas.openxmlformats.org/drawingml/2006/chart" xmlns:r="http://schemas.openxmlformats.org/officeDocument/2006/relationships" r:id="rId3"/>
          </a:graphicData>
        </a:graphic>
      </p:graphicFrame>
      <p:pic>
        <p:nvPicPr>
          <p:cNvPr id="26" name="Bild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785" y="1100195"/>
            <a:ext cx="312795" cy="312795"/>
          </a:xfrm>
          <a:prstGeom prst="rect">
            <a:avLst/>
          </a:prstGeom>
        </p:spPr>
      </p:pic>
      <p:grpSp>
        <p:nvGrpSpPr>
          <p:cNvPr id="27" name="Gruppe 26"/>
          <p:cNvGrpSpPr/>
          <p:nvPr/>
        </p:nvGrpSpPr>
        <p:grpSpPr>
          <a:xfrm>
            <a:off x="273785" y="1569958"/>
            <a:ext cx="312795" cy="320798"/>
            <a:chOff x="1270000" y="1273175"/>
            <a:chExt cx="2562225" cy="2562225"/>
          </a:xfrm>
        </p:grpSpPr>
        <p:sp>
          <p:nvSpPr>
            <p:cNvPr id="28" name="Freeform 5"/>
            <p:cNvSpPr>
              <a:spLocks/>
            </p:cNvSpPr>
            <p:nvPr/>
          </p:nvSpPr>
          <p:spPr bwMode="auto">
            <a:xfrm>
              <a:off x="1270000" y="1273175"/>
              <a:ext cx="2562225" cy="2562225"/>
            </a:xfrm>
            <a:custGeom>
              <a:avLst/>
              <a:gdLst>
                <a:gd name="T0" fmla="*/ 1614 w 1614"/>
                <a:gd name="T1" fmla="*/ 1614 h 1614"/>
                <a:gd name="T2" fmla="*/ 0 w 1614"/>
                <a:gd name="T3" fmla="*/ 1614 h 1614"/>
                <a:gd name="T4" fmla="*/ 0 w 1614"/>
                <a:gd name="T5" fmla="*/ 0 h 1614"/>
                <a:gd name="T6" fmla="*/ 1614 w 1614"/>
                <a:gd name="T7" fmla="*/ 0 h 1614"/>
                <a:gd name="T8" fmla="*/ 1614 w 1614"/>
                <a:gd name="T9" fmla="*/ 1614 h 1614"/>
                <a:gd name="T10" fmla="*/ 1614 w 1614"/>
                <a:gd name="T11" fmla="*/ 1614 h 1614"/>
              </a:gdLst>
              <a:ahLst/>
              <a:cxnLst>
                <a:cxn ang="0">
                  <a:pos x="T0" y="T1"/>
                </a:cxn>
                <a:cxn ang="0">
                  <a:pos x="T2" y="T3"/>
                </a:cxn>
                <a:cxn ang="0">
                  <a:pos x="T4" y="T5"/>
                </a:cxn>
                <a:cxn ang="0">
                  <a:pos x="T6" y="T7"/>
                </a:cxn>
                <a:cxn ang="0">
                  <a:pos x="T8" y="T9"/>
                </a:cxn>
                <a:cxn ang="0">
                  <a:pos x="T10" y="T11"/>
                </a:cxn>
              </a:cxnLst>
              <a:rect l="0" t="0" r="r" b="b"/>
              <a:pathLst>
                <a:path w="1614" h="1614">
                  <a:moveTo>
                    <a:pt x="1614" y="1614"/>
                  </a:moveTo>
                  <a:lnTo>
                    <a:pt x="0" y="1614"/>
                  </a:lnTo>
                  <a:lnTo>
                    <a:pt x="0" y="0"/>
                  </a:lnTo>
                  <a:lnTo>
                    <a:pt x="1614" y="0"/>
                  </a:lnTo>
                  <a:lnTo>
                    <a:pt x="1614" y="1614"/>
                  </a:lnTo>
                  <a:lnTo>
                    <a:pt x="1614" y="1614"/>
                  </a:lnTo>
                  <a:close/>
                </a:path>
              </a:pathLst>
            </a:custGeom>
            <a:solidFill>
              <a:srgbClr val="333333"/>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9" name="Freeform 6"/>
            <p:cNvSpPr>
              <a:spLocks noEditPoints="1"/>
            </p:cNvSpPr>
            <p:nvPr/>
          </p:nvSpPr>
          <p:spPr bwMode="auto">
            <a:xfrm>
              <a:off x="1722438" y="1722438"/>
              <a:ext cx="1665288" cy="1668463"/>
            </a:xfrm>
            <a:custGeom>
              <a:avLst/>
              <a:gdLst>
                <a:gd name="T0" fmla="*/ 378 w 442"/>
                <a:gd name="T1" fmla="*/ 65 h 443"/>
                <a:gd name="T2" fmla="*/ 221 w 442"/>
                <a:gd name="T3" fmla="*/ 0 h 443"/>
                <a:gd name="T4" fmla="*/ 0 w 442"/>
                <a:gd name="T5" fmla="*/ 222 h 443"/>
                <a:gd name="T6" fmla="*/ 64 w 442"/>
                <a:gd name="T7" fmla="*/ 378 h 443"/>
                <a:gd name="T8" fmla="*/ 221 w 442"/>
                <a:gd name="T9" fmla="*/ 443 h 443"/>
                <a:gd name="T10" fmla="*/ 378 w 442"/>
                <a:gd name="T11" fmla="*/ 378 h 443"/>
                <a:gd name="T12" fmla="*/ 442 w 442"/>
                <a:gd name="T13" fmla="*/ 222 h 443"/>
                <a:gd name="T14" fmla="*/ 378 w 442"/>
                <a:gd name="T15" fmla="*/ 65 h 443"/>
                <a:gd name="T16" fmla="*/ 297 w 442"/>
                <a:gd name="T17" fmla="*/ 127 h 443"/>
                <a:gd name="T18" fmla="*/ 331 w 442"/>
                <a:gd name="T19" fmla="*/ 162 h 443"/>
                <a:gd name="T20" fmla="*/ 297 w 442"/>
                <a:gd name="T21" fmla="*/ 196 h 443"/>
                <a:gd name="T22" fmla="*/ 262 w 442"/>
                <a:gd name="T23" fmla="*/ 162 h 443"/>
                <a:gd name="T24" fmla="*/ 297 w 442"/>
                <a:gd name="T25" fmla="*/ 127 h 443"/>
                <a:gd name="T26" fmla="*/ 144 w 442"/>
                <a:gd name="T27" fmla="*/ 127 h 443"/>
                <a:gd name="T28" fmla="*/ 178 w 442"/>
                <a:gd name="T29" fmla="*/ 162 h 443"/>
                <a:gd name="T30" fmla="*/ 144 w 442"/>
                <a:gd name="T31" fmla="*/ 196 h 443"/>
                <a:gd name="T32" fmla="*/ 109 w 442"/>
                <a:gd name="T33" fmla="*/ 162 h 443"/>
                <a:gd name="T34" fmla="*/ 144 w 442"/>
                <a:gd name="T35" fmla="*/ 127 h 443"/>
                <a:gd name="T36" fmla="*/ 220 w 442"/>
                <a:gd name="T37" fmla="*/ 357 h 443"/>
                <a:gd name="T38" fmla="*/ 103 w 442"/>
                <a:gd name="T39" fmla="*/ 309 h 443"/>
                <a:gd name="T40" fmla="*/ 115 w 442"/>
                <a:gd name="T41" fmla="*/ 297 h 443"/>
                <a:gd name="T42" fmla="*/ 324 w 442"/>
                <a:gd name="T43" fmla="*/ 297 h 443"/>
                <a:gd name="T44" fmla="*/ 336 w 442"/>
                <a:gd name="T45" fmla="*/ 309 h 443"/>
                <a:gd name="T46" fmla="*/ 220 w 442"/>
                <a:gd name="T47" fmla="*/ 3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443">
                  <a:moveTo>
                    <a:pt x="378" y="65"/>
                  </a:moveTo>
                  <a:cubicBezTo>
                    <a:pt x="336" y="23"/>
                    <a:pt x="280" y="0"/>
                    <a:pt x="221" y="0"/>
                  </a:cubicBezTo>
                  <a:cubicBezTo>
                    <a:pt x="99" y="0"/>
                    <a:pt x="0" y="99"/>
                    <a:pt x="0" y="222"/>
                  </a:cubicBezTo>
                  <a:cubicBezTo>
                    <a:pt x="0" y="281"/>
                    <a:pt x="22" y="336"/>
                    <a:pt x="64" y="378"/>
                  </a:cubicBezTo>
                  <a:cubicBezTo>
                    <a:pt x="106" y="420"/>
                    <a:pt x="162" y="443"/>
                    <a:pt x="221" y="443"/>
                  </a:cubicBezTo>
                  <a:cubicBezTo>
                    <a:pt x="280" y="443"/>
                    <a:pt x="336" y="420"/>
                    <a:pt x="378" y="378"/>
                  </a:cubicBezTo>
                  <a:cubicBezTo>
                    <a:pt x="420" y="336"/>
                    <a:pt x="442" y="281"/>
                    <a:pt x="442" y="222"/>
                  </a:cubicBezTo>
                  <a:cubicBezTo>
                    <a:pt x="442" y="162"/>
                    <a:pt x="420" y="107"/>
                    <a:pt x="378" y="65"/>
                  </a:cubicBezTo>
                  <a:close/>
                  <a:moveTo>
                    <a:pt x="297" y="127"/>
                  </a:moveTo>
                  <a:cubicBezTo>
                    <a:pt x="315" y="127"/>
                    <a:pt x="331" y="143"/>
                    <a:pt x="331" y="162"/>
                  </a:cubicBezTo>
                  <a:cubicBezTo>
                    <a:pt x="331" y="180"/>
                    <a:pt x="315" y="196"/>
                    <a:pt x="297" y="196"/>
                  </a:cubicBezTo>
                  <a:cubicBezTo>
                    <a:pt x="278" y="196"/>
                    <a:pt x="262" y="180"/>
                    <a:pt x="262" y="162"/>
                  </a:cubicBezTo>
                  <a:cubicBezTo>
                    <a:pt x="262" y="143"/>
                    <a:pt x="278" y="127"/>
                    <a:pt x="297" y="127"/>
                  </a:cubicBezTo>
                  <a:close/>
                  <a:moveTo>
                    <a:pt x="144" y="127"/>
                  </a:moveTo>
                  <a:cubicBezTo>
                    <a:pt x="162" y="127"/>
                    <a:pt x="178" y="143"/>
                    <a:pt x="178" y="162"/>
                  </a:cubicBezTo>
                  <a:cubicBezTo>
                    <a:pt x="178" y="180"/>
                    <a:pt x="162" y="196"/>
                    <a:pt x="144" y="196"/>
                  </a:cubicBezTo>
                  <a:cubicBezTo>
                    <a:pt x="125" y="196"/>
                    <a:pt x="109" y="180"/>
                    <a:pt x="109" y="162"/>
                  </a:cubicBezTo>
                  <a:cubicBezTo>
                    <a:pt x="109" y="143"/>
                    <a:pt x="125" y="127"/>
                    <a:pt x="144" y="127"/>
                  </a:cubicBezTo>
                  <a:close/>
                  <a:moveTo>
                    <a:pt x="220" y="357"/>
                  </a:moveTo>
                  <a:cubicBezTo>
                    <a:pt x="178" y="357"/>
                    <a:pt x="135" y="342"/>
                    <a:pt x="103" y="309"/>
                  </a:cubicBezTo>
                  <a:cubicBezTo>
                    <a:pt x="115" y="297"/>
                    <a:pt x="115" y="297"/>
                    <a:pt x="115" y="297"/>
                  </a:cubicBezTo>
                  <a:cubicBezTo>
                    <a:pt x="173" y="355"/>
                    <a:pt x="267" y="355"/>
                    <a:pt x="324" y="297"/>
                  </a:cubicBezTo>
                  <a:cubicBezTo>
                    <a:pt x="336" y="309"/>
                    <a:pt x="336" y="309"/>
                    <a:pt x="336" y="309"/>
                  </a:cubicBezTo>
                  <a:cubicBezTo>
                    <a:pt x="304" y="342"/>
                    <a:pt x="262" y="357"/>
                    <a:pt x="220" y="357"/>
                  </a:cubicBez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pSp>
        <p:nvGrpSpPr>
          <p:cNvPr id="30" name="Gruppe 29"/>
          <p:cNvGrpSpPr/>
          <p:nvPr/>
        </p:nvGrpSpPr>
        <p:grpSpPr>
          <a:xfrm>
            <a:off x="273785" y="2218138"/>
            <a:ext cx="312795" cy="293794"/>
            <a:chOff x="1270000" y="1270000"/>
            <a:chExt cx="731838" cy="742950"/>
          </a:xfrm>
        </p:grpSpPr>
        <p:sp>
          <p:nvSpPr>
            <p:cNvPr id="32" name="Rectangle 15"/>
            <p:cNvSpPr>
              <a:spLocks noChangeArrowheads="1"/>
            </p:cNvSpPr>
            <p:nvPr/>
          </p:nvSpPr>
          <p:spPr bwMode="auto">
            <a:xfrm>
              <a:off x="1270000" y="1270000"/>
              <a:ext cx="731838" cy="74295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3" name="Freeform 16"/>
            <p:cNvSpPr>
              <a:spLocks/>
            </p:cNvSpPr>
            <p:nvPr/>
          </p:nvSpPr>
          <p:spPr bwMode="auto">
            <a:xfrm>
              <a:off x="1349375" y="1406525"/>
              <a:ext cx="560388" cy="434975"/>
            </a:xfrm>
            <a:custGeom>
              <a:avLst/>
              <a:gdLst>
                <a:gd name="T0" fmla="*/ 317 w 353"/>
                <a:gd name="T1" fmla="*/ 0 h 274"/>
                <a:gd name="T2" fmla="*/ 123 w 353"/>
                <a:gd name="T3" fmla="*/ 202 h 274"/>
                <a:gd name="T4" fmla="*/ 36 w 353"/>
                <a:gd name="T5" fmla="*/ 123 h 274"/>
                <a:gd name="T6" fmla="*/ 0 w 353"/>
                <a:gd name="T7" fmla="*/ 159 h 274"/>
                <a:gd name="T8" fmla="*/ 123 w 353"/>
                <a:gd name="T9" fmla="*/ 274 h 274"/>
                <a:gd name="T10" fmla="*/ 353 w 353"/>
                <a:gd name="T11" fmla="*/ 36 h 274"/>
                <a:gd name="T12" fmla="*/ 317 w 353"/>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53" h="274">
                  <a:moveTo>
                    <a:pt x="317" y="0"/>
                  </a:moveTo>
                  <a:lnTo>
                    <a:pt x="123" y="202"/>
                  </a:lnTo>
                  <a:lnTo>
                    <a:pt x="36" y="123"/>
                  </a:lnTo>
                  <a:lnTo>
                    <a:pt x="0" y="159"/>
                  </a:lnTo>
                  <a:lnTo>
                    <a:pt x="123" y="274"/>
                  </a:lnTo>
                  <a:lnTo>
                    <a:pt x="353" y="36"/>
                  </a:lnTo>
                  <a:lnTo>
                    <a:pt x="317" y="0"/>
                  </a:lnTo>
                  <a:close/>
                </a:path>
              </a:pathLst>
            </a:custGeom>
            <a:solidFill>
              <a:srgbClr val="FFFFFF"/>
            </a:soli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34" name="TekstSylinder 33"/>
          <p:cNvSpPr txBox="1"/>
          <p:nvPr/>
        </p:nvSpPr>
        <p:spPr>
          <a:xfrm>
            <a:off x="641712" y="1089552"/>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Hvem finner vi blant de som ikke gjør frivillig arbeid: De yngste (18-29 år); de som bor i Oslo/ Akershus; sofavelgere </a:t>
            </a:r>
          </a:p>
        </p:txBody>
      </p:sp>
      <p:sp>
        <p:nvSpPr>
          <p:cNvPr id="35" name="TekstSylinder 34"/>
          <p:cNvSpPr txBox="1"/>
          <p:nvPr/>
        </p:nvSpPr>
        <p:spPr>
          <a:xfrm>
            <a:off x="641712" y="1536228"/>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Motivasjon: Den viktigste motivasjonsfaktoren for å få de som ikke gjør frivillig arbeid i dag til å gjøre frivillig arbeid i fremtiden er at de føler de er til nytte/ bidrar med noe, etterfulgt av at de brenner for en god sak.</a:t>
            </a:r>
          </a:p>
        </p:txBody>
      </p:sp>
      <p:sp>
        <p:nvSpPr>
          <p:cNvPr id="36" name="TekstSylinder 35"/>
          <p:cNvSpPr txBox="1"/>
          <p:nvPr/>
        </p:nvSpPr>
        <p:spPr>
          <a:xfrm>
            <a:off x="641712" y="2193412"/>
            <a:ext cx="8183205" cy="312075"/>
          </a:xfrm>
          <a:prstGeom prst="rect">
            <a:avLst/>
          </a:prstGeom>
          <a:noFill/>
        </p:spPr>
        <p:txBody>
          <a:bodyPr wrap="square" lIns="0" tIns="0" rIns="0" bIns="0" rtlCol="0">
            <a:noAutofit/>
          </a:bodyPr>
          <a:lstStyle/>
          <a:p>
            <a:r>
              <a:rPr lang="nb-NO" sz="1200" b="0" dirty="0" smtClean="0">
                <a:solidFill>
                  <a:srgbClr val="333333"/>
                </a:solidFill>
                <a:latin typeface="+mn-lt"/>
              </a:rPr>
              <a:t>Ytre vilkår: I likhet med de som gjør frivillig arbeid i dag er det viktigst at de selv har kontroll over hvor mye tid og energi de skal bruke.</a:t>
            </a:r>
          </a:p>
        </p:txBody>
      </p:sp>
    </p:spTree>
    <p:extLst>
      <p:ext uri="{BB962C8B-B14F-4D97-AF65-F5344CB8AC3E}">
        <p14:creationId xmlns:p14="http://schemas.microsoft.com/office/powerpoint/2010/main" val="3723300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smtClean="0"/>
              <a:t>Årsaker til at man har sluttet </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36</a:t>
            </a:fld>
            <a:endParaRPr lang="en-AU" dirty="0"/>
          </a:p>
        </p:txBody>
      </p:sp>
      <p:sp>
        <p:nvSpPr>
          <p:cNvPr id="10" name="TekstSylinder 9"/>
          <p:cNvSpPr txBox="1"/>
          <p:nvPr/>
        </p:nvSpPr>
        <p:spPr>
          <a:xfrm>
            <a:off x="1074459" y="1327991"/>
            <a:ext cx="6994185" cy="299923"/>
          </a:xfrm>
          <a:prstGeom prst="rect">
            <a:avLst/>
          </a:prstGeom>
          <a:noFill/>
        </p:spPr>
        <p:txBody>
          <a:bodyPr wrap="square" lIns="0" tIns="0" rIns="0" bIns="0" rtlCol="0">
            <a:noAutofit/>
          </a:bodyPr>
          <a:lstStyle/>
          <a:p>
            <a:pPr algn="ctr"/>
            <a:r>
              <a:rPr lang="nb-NO" sz="1200" b="0" dirty="0">
                <a:solidFill>
                  <a:srgbClr val="333333"/>
                </a:solidFill>
                <a:latin typeface="+mn-lt"/>
              </a:rPr>
              <a:t>Hvis du tidligere har gjort frivillig arbeid, hvorfor sluttet </a:t>
            </a:r>
            <a:r>
              <a:rPr lang="nb-NO" sz="1200" b="0" dirty="0" smtClean="0">
                <a:solidFill>
                  <a:srgbClr val="333333"/>
                </a:solidFill>
                <a:latin typeface="+mn-lt"/>
              </a:rPr>
              <a:t>du?</a:t>
            </a:r>
          </a:p>
        </p:txBody>
      </p:sp>
      <p:graphicFrame>
        <p:nvGraphicFramePr>
          <p:cNvPr id="11" name="Objekt 10"/>
          <p:cNvGraphicFramePr>
            <a:graphicFrameLocks noChangeAspect="1"/>
          </p:cNvGraphicFramePr>
          <p:nvPr>
            <p:extLst>
              <p:ext uri="{D42A27DB-BD31-4B8C-83A1-F6EECF244321}">
                <p14:modId xmlns:p14="http://schemas.microsoft.com/office/powerpoint/2010/main" val="529522456"/>
              </p:ext>
            </p:extLst>
          </p:nvPr>
        </p:nvGraphicFramePr>
        <p:xfrm>
          <a:off x="7845552" y="5436753"/>
          <a:ext cx="914400" cy="714375"/>
        </p:xfrm>
        <a:graphic>
          <a:graphicData uri="http://schemas.openxmlformats.org/presentationml/2006/ole">
            <mc:AlternateContent xmlns:mc="http://schemas.openxmlformats.org/markup-compatibility/2006">
              <mc:Choice xmlns:v="urn:schemas-microsoft-com:vml" Requires="v">
                <p:oleObj spid="_x0000_s15387" name="Regneark" showAsIcon="1" r:id="rId3" imgW="914400" imgH="714240" progId="Excel.Sheet.12">
                  <p:embed/>
                </p:oleObj>
              </mc:Choice>
              <mc:Fallback>
                <p:oleObj name="Regneark" showAsIcon="1" r:id="rId3" imgW="914400" imgH="714240" progId="Excel.Sheet.12">
                  <p:embed/>
                  <p:pic>
                    <p:nvPicPr>
                      <p:cNvPr id="0" name=""/>
                      <p:cNvPicPr/>
                      <p:nvPr/>
                    </p:nvPicPr>
                    <p:blipFill>
                      <a:blip r:embed="rId4"/>
                      <a:stretch>
                        <a:fillRect/>
                      </a:stretch>
                    </p:blipFill>
                    <p:spPr>
                      <a:xfrm>
                        <a:off x="7845552" y="5436753"/>
                        <a:ext cx="914400" cy="714375"/>
                      </a:xfrm>
                      <a:prstGeom prst="rect">
                        <a:avLst/>
                      </a:prstGeom>
                    </p:spPr>
                  </p:pic>
                </p:oleObj>
              </mc:Fallback>
            </mc:AlternateContent>
          </a:graphicData>
        </a:graphic>
      </p:graphicFrame>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 y="1538288"/>
            <a:ext cx="714375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il høyre 11"/>
          <p:cNvSpPr/>
          <p:nvPr/>
        </p:nvSpPr>
        <p:spPr bwMode="ltGray">
          <a:xfrm>
            <a:off x="5698540" y="5436753"/>
            <a:ext cx="2216506" cy="526694"/>
          </a:xfrm>
          <a:prstGeom prst="right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nb-NO" sz="1600" b="0" dirty="0" smtClean="0"/>
              <a:t>Se alle åpne svar</a:t>
            </a:r>
          </a:p>
        </p:txBody>
      </p:sp>
      <p:sp>
        <p:nvSpPr>
          <p:cNvPr id="14" name="Plassholder for tekst 4"/>
          <p:cNvSpPr txBox="1">
            <a:spLocks/>
          </p:cNvSpPr>
          <p:nvPr/>
        </p:nvSpPr>
        <p:spPr>
          <a:xfrm>
            <a:off x="263805" y="5276772"/>
            <a:ext cx="8569324" cy="758861"/>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nb-NO" sz="1200" i="1" dirty="0" smtClean="0"/>
              <a:t>Ordskyen viser hyppigst nevnte årsaker til at man har sluttet med frivillig arbeid. </a:t>
            </a:r>
          </a:p>
          <a:p>
            <a:pPr fontAlgn="auto">
              <a:spcAft>
                <a:spcPts val="0"/>
              </a:spcAft>
            </a:pPr>
            <a:r>
              <a:rPr lang="nb-NO" sz="1200" i="1" dirty="0" smtClean="0"/>
              <a:t>For alle åpne svar, se vedlagte Excel-fil.</a:t>
            </a:r>
            <a:endParaRPr lang="nb-NO" sz="1200" i="1" dirty="0"/>
          </a:p>
        </p:txBody>
      </p:sp>
    </p:spTree>
    <p:extLst>
      <p:ext uri="{BB962C8B-B14F-4D97-AF65-F5344CB8AC3E}">
        <p14:creationId xmlns:p14="http://schemas.microsoft.com/office/powerpoint/2010/main" val="1319360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a:xfrm>
            <a:off x="285750" y="1821424"/>
            <a:ext cx="1841500" cy="1274762"/>
          </a:xfrm>
        </p:spPr>
        <p:txBody>
          <a:bodyPr/>
          <a:lstStyle/>
          <a:p>
            <a:r>
              <a:rPr lang="nb-NO" smtClean="0"/>
              <a:t>7</a:t>
            </a:r>
            <a:endParaRPr lang="nb-NO" dirty="0"/>
          </a:p>
        </p:txBody>
      </p:sp>
      <p:sp>
        <p:nvSpPr>
          <p:cNvPr id="3" name="Tittel 2"/>
          <p:cNvSpPr>
            <a:spLocks noGrp="1"/>
          </p:cNvSpPr>
          <p:nvPr>
            <p:ph type="title"/>
          </p:nvPr>
        </p:nvSpPr>
        <p:spPr/>
        <p:txBody>
          <a:bodyPr/>
          <a:lstStyle/>
          <a:p>
            <a:r>
              <a:rPr lang="nb-NO" dirty="0" smtClean="0"/>
              <a:t>Temabolk 2014: Om kommunenes tilrettelegging for frivillig arbeid</a:t>
            </a:r>
            <a:endParaRPr lang="nb-NO" dirty="0"/>
          </a:p>
        </p:txBody>
      </p:sp>
    </p:spTree>
    <p:extLst>
      <p:ext uri="{BB962C8B-B14F-4D97-AF65-F5344CB8AC3E}">
        <p14:creationId xmlns:p14="http://schemas.microsoft.com/office/powerpoint/2010/main" val="508931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946" y="1"/>
            <a:ext cx="8718129" cy="1031838"/>
          </a:xfrm>
        </p:spPr>
        <p:txBody>
          <a:bodyPr/>
          <a:lstStyle/>
          <a:p>
            <a:r>
              <a:rPr lang="nb-NO" dirty="0" smtClean="0"/>
              <a:t>Flytting</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38</a:t>
            </a:fld>
            <a:endParaRPr lang="en-AU" dirty="0"/>
          </a:p>
        </p:txBody>
      </p:sp>
      <p:sp>
        <p:nvSpPr>
          <p:cNvPr id="17" name="TekstSylinder 16"/>
          <p:cNvSpPr txBox="1"/>
          <p:nvPr/>
        </p:nvSpPr>
        <p:spPr>
          <a:xfrm>
            <a:off x="199153" y="1763753"/>
            <a:ext cx="8150454" cy="432247"/>
          </a:xfrm>
          <a:prstGeom prst="rect">
            <a:avLst/>
          </a:prstGeom>
          <a:noFill/>
        </p:spPr>
        <p:txBody>
          <a:bodyPr wrap="square" lIns="0" tIns="0" rIns="0" bIns="0" rtlCol="0">
            <a:noAutofit/>
          </a:bodyPr>
          <a:lstStyle/>
          <a:p>
            <a:pPr algn="ctr">
              <a:defRPr sz="1200" b="1" i="0" u="none" strike="noStrike" kern="1200" spc="0" baseline="0">
                <a:solidFill>
                  <a:srgbClr val="333333">
                    <a:lumMod val="65000"/>
                    <a:lumOff val="35000"/>
                  </a:srgbClr>
                </a:solidFill>
                <a:latin typeface="+mn-lt"/>
                <a:ea typeface="+mn-ea"/>
                <a:cs typeface="+mn-cs"/>
              </a:defRPr>
            </a:pPr>
            <a:r>
              <a:rPr lang="nb-NO" sz="1200" dirty="0">
                <a:solidFill>
                  <a:srgbClr val="333333">
                    <a:lumMod val="65000"/>
                    <a:lumOff val="35000"/>
                  </a:srgbClr>
                </a:solidFill>
                <a:latin typeface="+mn-lt"/>
                <a:cs typeface="+mn-cs"/>
              </a:rPr>
              <a:t>Hvis du skulle bosette deg et nytt sted, i hvor stor grad ville du la deg påvirke av om stedet du flytter til har et aktivt organisasjonsliv? n=1015</a:t>
            </a:r>
          </a:p>
        </p:txBody>
      </p:sp>
      <p:sp>
        <p:nvSpPr>
          <p:cNvPr id="39" name="Plassholder for tekst 4"/>
          <p:cNvSpPr>
            <a:spLocks noGrp="1"/>
          </p:cNvSpPr>
          <p:nvPr>
            <p:ph type="body" sz="quarter" idx="15"/>
          </p:nvPr>
        </p:nvSpPr>
        <p:spPr>
          <a:xfrm>
            <a:off x="86546" y="789208"/>
            <a:ext cx="8569324" cy="758861"/>
          </a:xfrm>
        </p:spPr>
        <p:txBody>
          <a:bodyPr/>
          <a:lstStyle/>
          <a:p>
            <a:pPr marL="285750" indent="-285750">
              <a:buFont typeface="Wingdings" panose="05000000000000000000" pitchFamily="2" charset="2"/>
              <a:buChar char="§"/>
            </a:pPr>
            <a:r>
              <a:rPr lang="nb-NO" sz="1400" b="0" dirty="0" smtClean="0"/>
              <a:t>41% ville i noen eller stor grad latt seg påvirke av om stedet de skulle flytte til hadde et aktivt organisasjonsliv.</a:t>
            </a:r>
          </a:p>
          <a:p>
            <a:r>
              <a:rPr lang="nb-NO" sz="1400" b="0" dirty="0" smtClean="0"/>
              <a:t> </a:t>
            </a:r>
          </a:p>
        </p:txBody>
      </p:sp>
      <p:graphicFrame>
        <p:nvGraphicFramePr>
          <p:cNvPr id="10" name="Plassholder for innhold 15"/>
          <p:cNvGraphicFramePr>
            <a:graphicFrameLocks noGrp="1"/>
          </p:cNvGraphicFramePr>
          <p:nvPr>
            <p:ph sz="quarter" idx="11"/>
            <p:extLst>
              <p:ext uri="{D42A27DB-BD31-4B8C-83A1-F6EECF244321}">
                <p14:modId xmlns:p14="http://schemas.microsoft.com/office/powerpoint/2010/main" val="515088462"/>
              </p:ext>
            </p:extLst>
          </p:nvPr>
        </p:nvGraphicFramePr>
        <p:xfrm>
          <a:off x="285750" y="2535025"/>
          <a:ext cx="8316590" cy="3142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0660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Tilbud i kommunen</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39</a:t>
            </a:fld>
            <a:endParaRPr lang="en-AU" dirty="0"/>
          </a:p>
        </p:txBody>
      </p:sp>
      <p:graphicFrame>
        <p:nvGraphicFramePr>
          <p:cNvPr id="16" name="Plassholder for innhold 15"/>
          <p:cNvGraphicFramePr>
            <a:graphicFrameLocks noGrp="1"/>
          </p:cNvGraphicFramePr>
          <p:nvPr>
            <p:ph sz="quarter" idx="11"/>
            <p:extLst>
              <p:ext uri="{D42A27DB-BD31-4B8C-83A1-F6EECF244321}">
                <p14:modId xmlns:p14="http://schemas.microsoft.com/office/powerpoint/2010/main" val="3713659907"/>
              </p:ext>
            </p:extLst>
          </p:nvPr>
        </p:nvGraphicFramePr>
        <p:xfrm>
          <a:off x="285750" y="1872000"/>
          <a:ext cx="8569325" cy="3958888"/>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tekst 4"/>
          <p:cNvSpPr>
            <a:spLocks noGrp="1"/>
          </p:cNvSpPr>
          <p:nvPr>
            <p:ph type="body" sz="quarter" idx="15"/>
          </p:nvPr>
        </p:nvSpPr>
        <p:spPr>
          <a:xfrm>
            <a:off x="86546" y="789208"/>
            <a:ext cx="8569324" cy="758861"/>
          </a:xfrm>
        </p:spPr>
        <p:txBody>
          <a:bodyPr/>
          <a:lstStyle/>
          <a:p>
            <a:pPr marL="285750" indent="-285750">
              <a:buFont typeface="Wingdings" panose="05000000000000000000" pitchFamily="2" charset="2"/>
              <a:buChar char="§"/>
            </a:pPr>
            <a:r>
              <a:rPr lang="nb-NO" sz="1400" b="0" dirty="0" smtClean="0"/>
              <a:t>Økonomisk støtte er det virkemiddelet de fleste mener kommunen/bydelen i noen eller stor grad tilbyr frivillige organisasjoner</a:t>
            </a:r>
          </a:p>
          <a:p>
            <a:endParaRPr lang="nb-NO" sz="1400" b="0" dirty="0" smtClean="0"/>
          </a:p>
          <a:p>
            <a:r>
              <a:rPr lang="nb-NO" sz="1400" b="0" dirty="0" smtClean="0"/>
              <a:t> </a:t>
            </a:r>
          </a:p>
        </p:txBody>
      </p:sp>
    </p:spTree>
    <p:extLst>
      <p:ext uri="{BB962C8B-B14F-4D97-AF65-F5344CB8AC3E}">
        <p14:creationId xmlns:p14="http://schemas.microsoft.com/office/powerpoint/2010/main" val="22138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Verdana" charset="0"/>
              </a:rPr>
              <a:t>Et frivillighetsbarometer for å kartlegge atferd, holdninger og interesser i frivillighets-Norge</a:t>
            </a:r>
            <a:endParaRPr lang="nb-NO" dirty="0"/>
          </a:p>
        </p:txBody>
      </p:sp>
      <p:sp>
        <p:nvSpPr>
          <p:cNvPr id="5" name="Content Placeholder 4"/>
          <p:cNvSpPr>
            <a:spLocks noGrp="1"/>
          </p:cNvSpPr>
          <p:nvPr>
            <p:ph sz="quarter" idx="12"/>
          </p:nvPr>
        </p:nvSpPr>
        <p:spPr>
          <a:xfrm>
            <a:off x="171335" y="1068171"/>
            <a:ext cx="8431005" cy="5255667"/>
          </a:xfrm>
        </p:spPr>
        <p:txBody>
          <a:bodyPr/>
          <a:lstStyle/>
          <a:p>
            <a:endParaRPr lang="nb-NO" dirty="0" smtClean="0"/>
          </a:p>
          <a:p>
            <a:endParaRPr lang="nb-NO" dirty="0" smtClean="0"/>
          </a:p>
          <a:p>
            <a:r>
              <a:rPr lang="nb-NO" dirty="0"/>
              <a:t>Frivillighet Norge er et samarbeidsforum for frivillige organisasjoner i </a:t>
            </a:r>
            <a:r>
              <a:rPr lang="nb-NO" dirty="0" smtClean="0"/>
              <a:t>Norge, og arbeider </a:t>
            </a:r>
            <a:r>
              <a:rPr lang="nb-NO" dirty="0"/>
              <a:t>for en helhetlig frivillighetspolitikk for å sikre vekst og utvikling i </a:t>
            </a:r>
            <a:r>
              <a:rPr lang="nb-NO" dirty="0" smtClean="0"/>
              <a:t>frivilligheten.</a:t>
            </a:r>
          </a:p>
          <a:p>
            <a:r>
              <a:rPr lang="nb-NO" dirty="0" smtClean="0"/>
              <a:t> </a:t>
            </a:r>
            <a:endParaRPr lang="nb-NO" dirty="0"/>
          </a:p>
          <a:p>
            <a:r>
              <a:rPr lang="nb-NO" dirty="0" smtClean="0"/>
              <a:t>Det er behov for å kartlegge atferd, holdninger og interesser i frivillighets-Norge, samt holdninger til frivillighet blant den generelle befolkningen.</a:t>
            </a:r>
          </a:p>
          <a:p>
            <a:endParaRPr lang="nb-NO" dirty="0"/>
          </a:p>
          <a:p>
            <a:r>
              <a:rPr lang="nb-NO" dirty="0" smtClean="0"/>
              <a:t>Frivillighet Norge har i samarbeid med TNS Gallup satt sammen en syndikert undersøkelse for sine medlemsorganisasjoner. </a:t>
            </a:r>
          </a:p>
          <a:p>
            <a:endParaRPr lang="nb-NO" dirty="0"/>
          </a:p>
          <a:p>
            <a:endParaRPr lang="nb-NO" dirty="0"/>
          </a:p>
        </p:txBody>
      </p:sp>
      <p:sp>
        <p:nvSpPr>
          <p:cNvPr id="17" name="Plassholder for lysbildenummer 16"/>
          <p:cNvSpPr>
            <a:spLocks noGrp="1"/>
          </p:cNvSpPr>
          <p:nvPr>
            <p:ph type="sldNum" sz="quarter" idx="10"/>
          </p:nvPr>
        </p:nvSpPr>
        <p:spPr/>
        <p:txBody>
          <a:bodyPr/>
          <a:lstStyle/>
          <a:p>
            <a:fld id="{9784CBA3-D598-4B1F-BAA3-EE14B5154290}" type="slidenum">
              <a:rPr lang="en-AU" smtClean="0"/>
              <a:pPr/>
              <a:t>4</a:t>
            </a:fld>
            <a:endParaRPr lang="en-AU" dirty="0"/>
          </a:p>
        </p:txBody>
      </p:sp>
    </p:spTree>
    <p:extLst>
      <p:ext uri="{BB962C8B-B14F-4D97-AF65-F5344CB8AC3E}">
        <p14:creationId xmlns:p14="http://schemas.microsoft.com/office/powerpoint/2010/main" val="1997830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Påvirkning av kommuners rammevilkår</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40</a:t>
            </a:fld>
            <a:endParaRPr lang="en-AU" dirty="0"/>
          </a:p>
        </p:txBody>
      </p:sp>
      <p:graphicFrame>
        <p:nvGraphicFramePr>
          <p:cNvPr id="16" name="Plassholder for innhold 15"/>
          <p:cNvGraphicFramePr>
            <a:graphicFrameLocks noGrp="1"/>
          </p:cNvGraphicFramePr>
          <p:nvPr>
            <p:ph sz="quarter" idx="11"/>
            <p:extLst>
              <p:ext uri="{D42A27DB-BD31-4B8C-83A1-F6EECF244321}">
                <p14:modId xmlns:p14="http://schemas.microsoft.com/office/powerpoint/2010/main" val="2945369757"/>
              </p:ext>
            </p:extLst>
          </p:nvPr>
        </p:nvGraphicFramePr>
        <p:xfrm>
          <a:off x="285751" y="2188800"/>
          <a:ext cx="4646250" cy="3642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Plassholder for innhold 15"/>
          <p:cNvGraphicFramePr>
            <a:graphicFrameLocks/>
          </p:cNvGraphicFramePr>
          <p:nvPr>
            <p:extLst>
              <p:ext uri="{D42A27DB-BD31-4B8C-83A1-F6EECF244321}">
                <p14:modId xmlns:p14="http://schemas.microsoft.com/office/powerpoint/2010/main" val="2415572193"/>
              </p:ext>
            </p:extLst>
          </p:nvPr>
        </p:nvGraphicFramePr>
        <p:xfrm>
          <a:off x="4967999" y="2175600"/>
          <a:ext cx="3960001" cy="364208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ssholder for tekst 4"/>
          <p:cNvSpPr>
            <a:spLocks noGrp="1"/>
          </p:cNvSpPr>
          <p:nvPr>
            <p:ph type="body" sz="quarter" idx="15"/>
          </p:nvPr>
        </p:nvSpPr>
        <p:spPr>
          <a:xfrm>
            <a:off x="86546" y="789208"/>
            <a:ext cx="8569324" cy="758861"/>
          </a:xfrm>
        </p:spPr>
        <p:txBody>
          <a:bodyPr/>
          <a:lstStyle/>
          <a:p>
            <a:pPr marL="285750" indent="-285750">
              <a:buFont typeface="Wingdings" panose="05000000000000000000" pitchFamily="2" charset="2"/>
              <a:buChar char="§"/>
            </a:pPr>
            <a:r>
              <a:rPr lang="nb-NO" sz="1400" b="0" dirty="0" smtClean="0"/>
              <a:t>De fleste vet ikke om kommunen/bydelen har vedtatt en egen frivillighetspolitikk</a:t>
            </a:r>
          </a:p>
          <a:p>
            <a:pPr marL="285750" indent="-285750">
              <a:buFont typeface="Wingdings" panose="05000000000000000000" pitchFamily="2" charset="2"/>
              <a:buChar char="§"/>
            </a:pPr>
            <a:r>
              <a:rPr lang="nb-NO" sz="1400" b="0" dirty="0" smtClean="0"/>
              <a:t>De fleste har heller ingen formening om hvorvidt de kan påvirke kommuners rammevilkår for frivillig arbeid</a:t>
            </a:r>
          </a:p>
          <a:p>
            <a:r>
              <a:rPr lang="nb-NO" sz="1400" b="0" dirty="0" smtClean="0"/>
              <a:t> </a:t>
            </a:r>
          </a:p>
        </p:txBody>
      </p:sp>
    </p:spTree>
    <p:extLst>
      <p:ext uri="{BB962C8B-B14F-4D97-AF65-F5344CB8AC3E}">
        <p14:creationId xmlns:p14="http://schemas.microsoft.com/office/powerpoint/2010/main" val="957109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custDataLst>
              <p:tags r:id="rId2"/>
            </p:custDataLst>
          </p:nvPr>
        </p:nvSpPr>
        <p:spPr/>
        <p:txBody>
          <a:bodyPr/>
          <a:lstStyle/>
          <a:p>
            <a:fld id="{9784CBA3-D598-4B1F-BAA3-EE14B5154290}" type="slidenum">
              <a:rPr lang="en-AU" smtClean="0"/>
              <a:pPr/>
              <a:t>41</a:t>
            </a:fld>
            <a:endParaRPr lang="en-AU" dirty="0"/>
          </a:p>
        </p:txBody>
      </p:sp>
      <p:sp>
        <p:nvSpPr>
          <p:cNvPr id="11" name="Content Placeholder 29"/>
          <p:cNvSpPr txBox="1">
            <a:spLocks/>
          </p:cNvSpPr>
          <p:nvPr>
            <p:custDataLst>
              <p:tags r:id="rId3"/>
            </p:custDataLst>
          </p:nvPr>
        </p:nvSpPr>
        <p:spPr>
          <a:xfrm>
            <a:off x="394771" y="3214175"/>
            <a:ext cx="2663825" cy="1416050"/>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62000">
              <a:spcBef>
                <a:spcPct val="0"/>
              </a:spcBef>
              <a:buClr>
                <a:srgbClr val="F7911E"/>
              </a:buClr>
            </a:pPr>
            <a:r>
              <a:rPr lang="en-US" sz="1200" b="1" noProof="1" smtClean="0">
                <a:cs typeface="Verdana" pitchFamily="34" charset="0"/>
              </a:rPr>
              <a:t>FrivillighetNorge </a:t>
            </a:r>
          </a:p>
          <a:p>
            <a:pPr defTabSz="762000">
              <a:spcBef>
                <a:spcPct val="0"/>
              </a:spcBef>
              <a:buClr>
                <a:srgbClr val="F7911E"/>
              </a:buClr>
            </a:pPr>
            <a:endParaRPr lang="en-US" sz="1200" b="1" noProof="1">
              <a:cs typeface="Verdana" pitchFamily="34" charset="0"/>
            </a:endParaRPr>
          </a:p>
          <a:p>
            <a:pPr defTabSz="762000" fontAlgn="base">
              <a:spcBef>
                <a:spcPct val="0"/>
              </a:spcBef>
              <a:spcAft>
                <a:spcPct val="0"/>
              </a:spcAft>
              <a:buClr>
                <a:srgbClr val="F7911E"/>
              </a:buClr>
            </a:pPr>
            <a:r>
              <a:rPr lang="en-US" sz="1200" noProof="1" smtClean="0">
                <a:cs typeface="Verdana" pitchFamily="34" charset="0"/>
              </a:rPr>
              <a:t>Morten Johansen, </a:t>
            </a:r>
            <a:r>
              <a:rPr lang="nb-NO" sz="1200" dirty="0" smtClean="0">
                <a:hlinkClick r:id="rId8"/>
              </a:rPr>
              <a:t>mortenj@frivillighetnorge.no</a:t>
            </a:r>
            <a:endParaRPr lang="nb-NO" sz="1200" dirty="0" smtClean="0"/>
          </a:p>
          <a:p>
            <a:pPr defTabSz="762000">
              <a:spcBef>
                <a:spcPct val="0"/>
              </a:spcBef>
              <a:buClr>
                <a:srgbClr val="F7911E"/>
              </a:buClr>
            </a:pPr>
            <a:r>
              <a:rPr lang="nb-NO" sz="1200" dirty="0" smtClean="0"/>
              <a:t>21567650 </a:t>
            </a:r>
          </a:p>
          <a:p>
            <a:pPr defTabSz="762000">
              <a:spcBef>
                <a:spcPct val="0"/>
              </a:spcBef>
              <a:buClr>
                <a:srgbClr val="F7911E"/>
              </a:buClr>
            </a:pPr>
            <a:endParaRPr lang="nb-NO" sz="1200" dirty="0"/>
          </a:p>
          <a:p>
            <a:pPr defTabSz="762000">
              <a:spcBef>
                <a:spcPct val="0"/>
              </a:spcBef>
              <a:buClr>
                <a:srgbClr val="F7911E"/>
              </a:buClr>
            </a:pPr>
            <a:r>
              <a:rPr lang="nb-NO" sz="1200" dirty="0">
                <a:cs typeface="Verdana" pitchFamily="34" charset="0"/>
              </a:rPr>
              <a:t>Stian  </a:t>
            </a:r>
            <a:r>
              <a:rPr lang="nb-NO" sz="1200" dirty="0" err="1">
                <a:cs typeface="Verdana" pitchFamily="34" charset="0"/>
              </a:rPr>
              <a:t>Slotterøy</a:t>
            </a:r>
            <a:r>
              <a:rPr lang="nb-NO" sz="1200" dirty="0">
                <a:cs typeface="Verdana" pitchFamily="34" charset="0"/>
              </a:rPr>
              <a:t> </a:t>
            </a:r>
            <a:r>
              <a:rPr lang="nb-NO" sz="1200" dirty="0" smtClean="0">
                <a:cs typeface="Verdana" pitchFamily="34" charset="0"/>
              </a:rPr>
              <a:t>Johnsen</a:t>
            </a:r>
            <a:r>
              <a:rPr lang="en-US" sz="1200" noProof="1" smtClean="0">
                <a:cs typeface="Verdana" pitchFamily="34" charset="0"/>
              </a:rPr>
              <a:t>, </a:t>
            </a:r>
            <a:r>
              <a:rPr lang="nb-NO" sz="1200" dirty="0" smtClean="0">
                <a:hlinkClick r:id="rId9"/>
              </a:rPr>
              <a:t>stian@frivillighetnorge.no</a:t>
            </a:r>
            <a:endParaRPr lang="nb-NO" sz="1200" dirty="0" smtClean="0"/>
          </a:p>
          <a:p>
            <a:pPr defTabSz="762000">
              <a:spcBef>
                <a:spcPct val="0"/>
              </a:spcBef>
              <a:buClr>
                <a:srgbClr val="F7911E"/>
              </a:buClr>
            </a:pPr>
            <a:r>
              <a:rPr lang="nb-NO" sz="1200" dirty="0" smtClean="0"/>
              <a:t>95933862</a:t>
            </a:r>
            <a:endParaRPr lang="en-US" sz="1200" dirty="0"/>
          </a:p>
          <a:p>
            <a:pPr defTabSz="762000">
              <a:spcBef>
                <a:spcPct val="0"/>
              </a:spcBef>
              <a:buClr>
                <a:srgbClr val="F7911E"/>
              </a:buClr>
            </a:pPr>
            <a:endParaRPr lang="en-US" dirty="0"/>
          </a:p>
        </p:txBody>
      </p:sp>
      <p:sp>
        <p:nvSpPr>
          <p:cNvPr id="12" name="Content Placeholder 28"/>
          <p:cNvSpPr txBox="1">
            <a:spLocks/>
          </p:cNvSpPr>
          <p:nvPr>
            <p:custDataLst>
              <p:tags r:id="rId4"/>
            </p:custDataLst>
          </p:nvPr>
        </p:nvSpPr>
        <p:spPr>
          <a:xfrm>
            <a:off x="6735114" y="4600268"/>
            <a:ext cx="2663825" cy="1416050"/>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3" name="Content Placeholder 29"/>
          <p:cNvSpPr txBox="1">
            <a:spLocks/>
          </p:cNvSpPr>
          <p:nvPr>
            <p:custDataLst>
              <p:tags r:id="rId5"/>
            </p:custDataLst>
          </p:nvPr>
        </p:nvSpPr>
        <p:spPr>
          <a:xfrm>
            <a:off x="4382747" y="3214175"/>
            <a:ext cx="2663825" cy="1416050"/>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62000">
              <a:spcBef>
                <a:spcPct val="0"/>
              </a:spcBef>
              <a:buClr>
                <a:srgbClr val="F7911E"/>
              </a:buClr>
            </a:pPr>
            <a:r>
              <a:rPr lang="en-US" sz="1200" b="1" noProof="1" smtClean="0">
                <a:cs typeface="Verdana" pitchFamily="34" charset="0"/>
              </a:rPr>
              <a:t>TNS</a:t>
            </a:r>
          </a:p>
          <a:p>
            <a:pPr defTabSz="762000">
              <a:spcBef>
                <a:spcPct val="0"/>
              </a:spcBef>
              <a:buClr>
                <a:srgbClr val="F7911E"/>
              </a:buClr>
            </a:pPr>
            <a:endParaRPr lang="en-US" sz="1200" b="1" noProof="1">
              <a:cs typeface="Verdana" pitchFamily="34" charset="0"/>
            </a:endParaRPr>
          </a:p>
          <a:p>
            <a:pPr defTabSz="762000">
              <a:spcBef>
                <a:spcPct val="0"/>
              </a:spcBef>
              <a:buClr>
                <a:srgbClr val="F7911E"/>
              </a:buClr>
            </a:pPr>
            <a:r>
              <a:rPr lang="en-US" sz="1200" noProof="1" smtClean="0">
                <a:cs typeface="Verdana" pitchFamily="34" charset="0"/>
              </a:rPr>
              <a:t>Nils </a:t>
            </a:r>
            <a:r>
              <a:rPr lang="en-US" sz="1200" noProof="1">
                <a:cs typeface="Verdana" pitchFamily="34" charset="0"/>
              </a:rPr>
              <a:t>Erik </a:t>
            </a:r>
            <a:r>
              <a:rPr lang="en-US" sz="1200" noProof="1" smtClean="0">
                <a:cs typeface="Verdana" pitchFamily="34" charset="0"/>
              </a:rPr>
              <a:t>Bjørge,</a:t>
            </a:r>
            <a:endParaRPr lang="en-US" sz="1200" noProof="1">
              <a:cs typeface="Verdana" pitchFamily="34" charset="0"/>
            </a:endParaRPr>
          </a:p>
          <a:p>
            <a:pPr defTabSz="762000">
              <a:spcBef>
                <a:spcPct val="0"/>
              </a:spcBef>
              <a:buClr>
                <a:srgbClr val="F7911E"/>
              </a:buClr>
            </a:pPr>
            <a:r>
              <a:rPr lang="en-GB" sz="1200" noProof="1" smtClean="0">
                <a:cs typeface="Verdana" pitchFamily="34" charset="0"/>
                <a:hlinkClick r:id="rId10"/>
              </a:rPr>
              <a:t>Nils.Erik.Bjorge@tns-gallup.no</a:t>
            </a:r>
            <a:endParaRPr lang="en-GB" sz="1200" noProof="1" smtClean="0">
              <a:cs typeface="Verdana" pitchFamily="34" charset="0"/>
            </a:endParaRPr>
          </a:p>
          <a:p>
            <a:pPr defTabSz="762000">
              <a:spcBef>
                <a:spcPct val="0"/>
              </a:spcBef>
              <a:buClr>
                <a:srgbClr val="F7911E"/>
              </a:buClr>
            </a:pPr>
            <a:r>
              <a:rPr lang="en-GB" sz="1200" noProof="1" smtClean="0">
                <a:cs typeface="Verdana" pitchFamily="34" charset="0"/>
              </a:rPr>
              <a:t>97629767</a:t>
            </a:r>
          </a:p>
          <a:p>
            <a:pPr defTabSz="762000">
              <a:spcBef>
                <a:spcPct val="0"/>
              </a:spcBef>
              <a:buClr>
                <a:srgbClr val="F7911E"/>
              </a:buClr>
            </a:pPr>
            <a:endParaRPr lang="en-GB" sz="1200" noProof="1">
              <a:cs typeface="Verdana" pitchFamily="34" charset="0"/>
            </a:endParaRPr>
          </a:p>
          <a:p>
            <a:pPr defTabSz="762000">
              <a:spcBef>
                <a:spcPct val="0"/>
              </a:spcBef>
              <a:buClr>
                <a:srgbClr val="F7911E"/>
              </a:buClr>
            </a:pPr>
            <a:r>
              <a:rPr lang="en-US" sz="1200" noProof="1">
                <a:cs typeface="Verdana" pitchFamily="34" charset="0"/>
              </a:rPr>
              <a:t>Berit Kvaløy,</a:t>
            </a:r>
          </a:p>
          <a:p>
            <a:pPr defTabSz="762000">
              <a:spcBef>
                <a:spcPct val="0"/>
              </a:spcBef>
              <a:buClr>
                <a:srgbClr val="F7911E"/>
              </a:buClr>
            </a:pPr>
            <a:r>
              <a:rPr lang="en-GB" sz="1200" noProof="1" smtClean="0">
                <a:cs typeface="Verdana" pitchFamily="34" charset="0"/>
                <a:hlinkClick r:id="rId11"/>
              </a:rPr>
              <a:t>Berit.Kvaloy@tns-gallup.no</a:t>
            </a:r>
            <a:endParaRPr lang="en-GB" sz="1200" noProof="1">
              <a:cs typeface="Verdana" pitchFamily="34" charset="0"/>
            </a:endParaRPr>
          </a:p>
          <a:p>
            <a:pPr defTabSz="762000">
              <a:spcBef>
                <a:spcPct val="0"/>
              </a:spcBef>
              <a:buClr>
                <a:srgbClr val="F7911E"/>
              </a:buClr>
            </a:pPr>
            <a:r>
              <a:rPr lang="en-US" sz="1200" noProof="1">
                <a:cs typeface="Verdana" pitchFamily="34" charset="0"/>
              </a:rPr>
              <a:t>47754835</a:t>
            </a:r>
          </a:p>
          <a:p>
            <a:pPr defTabSz="762000">
              <a:spcBef>
                <a:spcPct val="0"/>
              </a:spcBef>
              <a:buClr>
                <a:srgbClr val="F7911E"/>
              </a:buClr>
            </a:pPr>
            <a:endParaRPr lang="en-GB" dirty="0"/>
          </a:p>
        </p:txBody>
      </p:sp>
      <p:sp>
        <p:nvSpPr>
          <p:cNvPr id="2" name="TekstSylinder 1"/>
          <p:cNvSpPr txBox="1"/>
          <p:nvPr/>
        </p:nvSpPr>
        <p:spPr>
          <a:xfrm>
            <a:off x="272223" y="2041217"/>
            <a:ext cx="7671181" cy="1378974"/>
          </a:xfrm>
          <a:prstGeom prst="rect">
            <a:avLst/>
          </a:prstGeom>
          <a:noFill/>
        </p:spPr>
        <p:txBody>
          <a:bodyPr wrap="square" lIns="0" tIns="0" rIns="0" bIns="0" rtlCol="0">
            <a:noAutofit/>
          </a:bodyPr>
          <a:lstStyle/>
          <a:p>
            <a:r>
              <a:rPr lang="nb-NO" sz="2800" b="0" dirty="0" smtClean="0">
                <a:solidFill>
                  <a:srgbClr val="333333"/>
                </a:solidFill>
                <a:latin typeface="+mn-lt"/>
              </a:rPr>
              <a:t>For kommentarer eller spørsmål, kontakt</a:t>
            </a:r>
          </a:p>
        </p:txBody>
      </p:sp>
      <p:sp>
        <p:nvSpPr>
          <p:cNvPr id="10" name="Content Placeholder 29"/>
          <p:cNvSpPr txBox="1">
            <a:spLocks/>
          </p:cNvSpPr>
          <p:nvPr>
            <p:custDataLst>
              <p:tags r:id="rId6"/>
            </p:custDataLst>
          </p:nvPr>
        </p:nvSpPr>
        <p:spPr>
          <a:xfrm>
            <a:off x="2936050" y="3184934"/>
            <a:ext cx="2663825" cy="1416050"/>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62000">
              <a:spcBef>
                <a:spcPct val="0"/>
              </a:spcBef>
              <a:buClr>
                <a:srgbClr val="F7911E"/>
              </a:buClr>
            </a:pPr>
            <a:endParaRPr lang="en-US" dirty="0"/>
          </a:p>
        </p:txBody>
      </p:sp>
    </p:spTree>
    <p:custDataLst>
      <p:tags r:id="rId1"/>
    </p:custDataLst>
    <p:extLst>
      <p:ext uri="{BB962C8B-B14F-4D97-AF65-F5344CB8AC3E}">
        <p14:creationId xmlns:p14="http://schemas.microsoft.com/office/powerpoint/2010/main" val="503049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Undersøkelsens design</a:t>
            </a:r>
            <a:endParaRPr lang="nb-NO" sz="2000" dirty="0"/>
          </a:p>
        </p:txBody>
      </p:sp>
      <p:sp>
        <p:nvSpPr>
          <p:cNvPr id="4" name="Content Placeholder 3"/>
          <p:cNvSpPr>
            <a:spLocks noGrp="1"/>
          </p:cNvSpPr>
          <p:nvPr>
            <p:ph sz="quarter" idx="11"/>
          </p:nvPr>
        </p:nvSpPr>
        <p:spPr/>
        <p:txBody>
          <a:bodyPr/>
          <a:lstStyle/>
          <a:p>
            <a:pPr lvl="2">
              <a:lnSpc>
                <a:spcPct val="200000"/>
              </a:lnSpc>
            </a:pPr>
            <a:r>
              <a:rPr lang="nb-NO" dirty="0" smtClean="0">
                <a:latin typeface="Verdana" charset="0"/>
              </a:rPr>
              <a:t>Målgruppe: Befolkningsrepresentativt utvalg blant alle over 18 år</a:t>
            </a:r>
          </a:p>
          <a:p>
            <a:pPr lvl="2">
              <a:lnSpc>
                <a:spcPct val="200000"/>
              </a:lnSpc>
              <a:spcAft>
                <a:spcPts val="600"/>
              </a:spcAft>
            </a:pPr>
            <a:r>
              <a:rPr lang="nb-NO" dirty="0">
                <a:latin typeface="Verdana" charset="0"/>
              </a:rPr>
              <a:t>Intervjumetode </a:t>
            </a:r>
            <a:r>
              <a:rPr lang="nb-NO" dirty="0" smtClean="0">
                <a:latin typeface="Verdana" charset="0"/>
              </a:rPr>
              <a:t>: Webintervju gjennom </a:t>
            </a:r>
            <a:r>
              <a:rPr lang="nb-NO" dirty="0" err="1" smtClean="0">
                <a:latin typeface="Verdana" charset="0"/>
              </a:rPr>
              <a:t>GallupPanelet</a:t>
            </a:r>
            <a:endParaRPr lang="nb-NO" dirty="0" smtClean="0">
              <a:latin typeface="Verdana" charset="0"/>
            </a:endParaRPr>
          </a:p>
          <a:p>
            <a:pPr lvl="2">
              <a:lnSpc>
                <a:spcPct val="200000"/>
              </a:lnSpc>
              <a:spcAft>
                <a:spcPts val="600"/>
              </a:spcAft>
            </a:pPr>
            <a:r>
              <a:rPr lang="nb-NO" dirty="0" smtClean="0">
                <a:latin typeface="Verdana" charset="0"/>
              </a:rPr>
              <a:t>Antall intervju: 1015</a:t>
            </a:r>
          </a:p>
          <a:p>
            <a:pPr lvl="2">
              <a:lnSpc>
                <a:spcPct val="200000"/>
              </a:lnSpc>
              <a:spcAft>
                <a:spcPts val="600"/>
              </a:spcAft>
            </a:pPr>
            <a:r>
              <a:rPr lang="nb-NO" dirty="0" err="1" smtClean="0">
                <a:latin typeface="Verdana" charset="0"/>
              </a:rPr>
              <a:t>Datainnsamlingsperiode</a:t>
            </a:r>
            <a:r>
              <a:rPr lang="nb-NO" dirty="0" smtClean="0">
                <a:latin typeface="Verdana" charset="0"/>
              </a:rPr>
              <a:t>: Oktober 2014</a:t>
            </a:r>
          </a:p>
          <a:p>
            <a:pPr lvl="2">
              <a:lnSpc>
                <a:spcPct val="200000"/>
              </a:lnSpc>
              <a:spcAft>
                <a:spcPts val="600"/>
              </a:spcAft>
            </a:pPr>
            <a:r>
              <a:rPr lang="nb-NO" dirty="0" smtClean="0">
                <a:latin typeface="Verdana" charset="0"/>
              </a:rPr>
              <a:t>Ansvarlige for undersøkelsen hos Frivillighet Norge: Morten Johansen og Stian Slotterøy Johnsen.</a:t>
            </a:r>
          </a:p>
          <a:p>
            <a:pPr lvl="2">
              <a:lnSpc>
                <a:spcPct val="200000"/>
              </a:lnSpc>
              <a:spcAft>
                <a:spcPts val="600"/>
              </a:spcAft>
            </a:pPr>
            <a:r>
              <a:rPr lang="nb-NO" dirty="0" smtClean="0">
                <a:latin typeface="Verdana" charset="0"/>
              </a:rPr>
              <a:t>Ansvarlige for undersøkelsen i TNS Gallup: Berit Kvaløy og Nils Erik Bjørge.</a:t>
            </a:r>
          </a:p>
          <a:p>
            <a:pPr marL="0" lvl="2" indent="0">
              <a:buNone/>
            </a:pPr>
            <a:endParaRPr lang="nb-NO" dirty="0" smtClean="0">
              <a:latin typeface="Verdana" charset="0"/>
            </a:endParaRPr>
          </a:p>
          <a:p>
            <a:pPr marL="0" lvl="2" indent="0">
              <a:buNone/>
            </a:pPr>
            <a:endParaRPr lang="nb-NO" dirty="0" smtClean="0">
              <a:latin typeface="Verdana" charset="0"/>
            </a:endParaRPr>
          </a:p>
          <a:p>
            <a:pPr lvl="2"/>
            <a:endParaRPr lang="en-GB" dirty="0"/>
          </a:p>
        </p:txBody>
      </p:sp>
      <p:sp>
        <p:nvSpPr>
          <p:cNvPr id="17" name="Plassholder for lysbildenummer 16"/>
          <p:cNvSpPr>
            <a:spLocks noGrp="1"/>
          </p:cNvSpPr>
          <p:nvPr>
            <p:ph type="sldNum" sz="quarter" idx="10"/>
          </p:nvPr>
        </p:nvSpPr>
        <p:spPr/>
        <p:txBody>
          <a:bodyPr/>
          <a:lstStyle/>
          <a:p>
            <a:fld id="{9784CBA3-D598-4B1F-BAA3-EE14B5154290}" type="slidenum">
              <a:rPr lang="en-AU" smtClean="0"/>
              <a:pPr/>
              <a:t>5</a:t>
            </a:fld>
            <a:endParaRPr lang="en-AU" dirty="0"/>
          </a:p>
        </p:txBody>
      </p:sp>
    </p:spTree>
    <p:extLst>
      <p:ext uri="{BB962C8B-B14F-4D97-AF65-F5344CB8AC3E}">
        <p14:creationId xmlns:p14="http://schemas.microsoft.com/office/powerpoint/2010/main" val="2009470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p:cNvSpPr>
            <a:spLocks noGrp="1"/>
          </p:cNvSpPr>
          <p:nvPr>
            <p:ph type="body" sz="quarter" idx="10"/>
          </p:nvPr>
        </p:nvSpPr>
        <p:spPr>
          <a:xfrm>
            <a:off x="285750" y="1821424"/>
            <a:ext cx="1841500" cy="1274762"/>
          </a:xfrm>
        </p:spPr>
        <p:txBody>
          <a:bodyPr/>
          <a:lstStyle/>
          <a:p>
            <a:r>
              <a:rPr lang="nb-NO" smtClean="0"/>
              <a:t>2</a:t>
            </a:r>
            <a:endParaRPr lang="nb-NO"/>
          </a:p>
        </p:txBody>
      </p:sp>
      <p:sp>
        <p:nvSpPr>
          <p:cNvPr id="6" name="Tittel 5"/>
          <p:cNvSpPr>
            <a:spLocks noGrp="1"/>
          </p:cNvSpPr>
          <p:nvPr>
            <p:ph type="title"/>
          </p:nvPr>
        </p:nvSpPr>
        <p:spPr/>
        <p:txBody>
          <a:bodyPr/>
          <a:lstStyle/>
          <a:p>
            <a:r>
              <a:rPr lang="nb-NO" dirty="0" smtClean="0"/>
              <a:t>Overordnet oppsummering</a:t>
            </a:r>
            <a:endParaRPr lang="nb-NO" dirty="0"/>
          </a:p>
        </p:txBody>
      </p:sp>
      <p:sp>
        <p:nvSpPr>
          <p:cNvPr id="3" name="Plassholder for lysbildenummer 2"/>
          <p:cNvSpPr>
            <a:spLocks noGrp="1"/>
          </p:cNvSpPr>
          <p:nvPr>
            <p:ph type="sldNum" sz="quarter" idx="4294967295"/>
          </p:nvPr>
        </p:nvSpPr>
        <p:spPr>
          <a:xfrm>
            <a:off x="8639175" y="6324600"/>
            <a:ext cx="504825" cy="250825"/>
          </a:xfrm>
        </p:spPr>
        <p:txBody>
          <a:bodyPr/>
          <a:lstStyle/>
          <a:p>
            <a:fld id="{9784CBA3-D598-4B1F-BAA3-EE14B5154290}" type="slidenum">
              <a:rPr lang="en-AU" smtClean="0"/>
              <a:pPr/>
              <a:t>6</a:t>
            </a:fld>
            <a:endParaRPr lang="en-AU" dirty="0"/>
          </a:p>
        </p:txBody>
      </p:sp>
    </p:spTree>
    <p:extLst>
      <p:ext uri="{BB962C8B-B14F-4D97-AF65-F5344CB8AC3E}">
        <p14:creationId xmlns:p14="http://schemas.microsoft.com/office/powerpoint/2010/main" val="165147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Overordnet oppsummering</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7</a:t>
            </a:fld>
            <a:endParaRPr lang="en-AU" dirty="0"/>
          </a:p>
        </p:txBody>
      </p:sp>
      <p:sp>
        <p:nvSpPr>
          <p:cNvPr id="7" name="Plassholder for innhold 6"/>
          <p:cNvSpPr>
            <a:spLocks noGrp="1"/>
          </p:cNvSpPr>
          <p:nvPr>
            <p:ph sz="quarter" idx="11"/>
          </p:nvPr>
        </p:nvSpPr>
        <p:spPr/>
        <p:txBody>
          <a:bodyPr/>
          <a:lstStyle/>
          <a:p>
            <a:r>
              <a:rPr lang="nb-NO" sz="1500" dirty="0" smtClean="0"/>
              <a:t>Nesten </a:t>
            </a:r>
            <a:r>
              <a:rPr lang="nb-NO" sz="1500" b="1" dirty="0" smtClean="0"/>
              <a:t>2 av 3 har gjort frivillig arbeid </a:t>
            </a:r>
            <a:r>
              <a:rPr lang="nb-NO" sz="1500" dirty="0" smtClean="0"/>
              <a:t>i løpet av de 12 siste månedene, og hver fjerde norske innbygger bruker 5 timer eller mer hver måned på frivillig arbeid. </a:t>
            </a:r>
            <a:r>
              <a:rPr lang="nb-NO" sz="1500" dirty="0"/>
              <a:t>De </a:t>
            </a:r>
            <a:r>
              <a:rPr lang="nb-NO" sz="1500" dirty="0" smtClean="0"/>
              <a:t>organisasjonstypene </a:t>
            </a:r>
            <a:r>
              <a:rPr lang="nb-NO" sz="1500" dirty="0"/>
              <a:t>flest oppgir å ha gjort frivillig for er organisasjoner knyttet til </a:t>
            </a:r>
            <a:r>
              <a:rPr lang="nb-NO" sz="1500" dirty="0" smtClean="0"/>
              <a:t>lokalmiljø/bosted </a:t>
            </a:r>
            <a:r>
              <a:rPr lang="nb-NO" sz="1500" dirty="0"/>
              <a:t>og </a:t>
            </a:r>
            <a:r>
              <a:rPr lang="nb-NO" sz="1500" dirty="0" smtClean="0"/>
              <a:t>idrettsorganisasjoner, etterfulgt av kulturorganisasjoner. </a:t>
            </a:r>
          </a:p>
          <a:p>
            <a:endParaRPr lang="nb-NO" sz="1500" dirty="0"/>
          </a:p>
          <a:p>
            <a:r>
              <a:rPr lang="nb-NO" sz="1500" dirty="0" smtClean="0"/>
              <a:t>Mange er selv medlemmer i organisasjonene de har jobbet frivillig for, men alle organisasjonstypene kartlagt i undersøkelsen har i større eller mindre grad også frivillige som ikke er medlemmer. </a:t>
            </a:r>
            <a:r>
              <a:rPr lang="nb-NO" sz="1500" dirty="0"/>
              <a:t>Dette indikerer at </a:t>
            </a:r>
            <a:r>
              <a:rPr lang="nb-NO" sz="1500" dirty="0" smtClean="0"/>
              <a:t>organisasjonenes medlemstall </a:t>
            </a:r>
            <a:r>
              <a:rPr lang="nb-NO" sz="1500" dirty="0"/>
              <a:t>ikke gir et fullstendig bilde av omfanget av frivillig </a:t>
            </a:r>
            <a:r>
              <a:rPr lang="nb-NO" sz="1500" dirty="0" smtClean="0"/>
              <a:t>arbeid.</a:t>
            </a:r>
            <a:endParaRPr lang="nb-NO" sz="1500" dirty="0"/>
          </a:p>
          <a:p>
            <a:endParaRPr lang="nb-NO" sz="1500" dirty="0" smtClean="0"/>
          </a:p>
          <a:p>
            <a:r>
              <a:rPr lang="nb-NO" sz="1500" dirty="0" smtClean="0"/>
              <a:t>I og med at en så stor andel av befolkningen i større eller mindre grad deltar i frivillig arbeid, speiler ‘den typiske frivillige’ i stor grad befolkningen for øvrig. Det er imidlertid noen grupper som er over- og underrepresentert totalt sett: De under 30 år, ‘sofavelgere’ og de med et individorientert verdisyn bidrar i mindre grad med frivillig arbeid. Blant de som deltar mest finner vi en overrepresentasjon av ‘idrettsforeldre’, mennesker med felleskapsorientert verdisyn, og personer med lav husstandsinntekt. Det er også noen forskjeller på tvers av de ulike organisasjonstypene.</a:t>
            </a:r>
            <a:endParaRPr lang="nb-NO" sz="1500" dirty="0"/>
          </a:p>
          <a:p>
            <a:endParaRPr lang="nb-NO" sz="1500" dirty="0" smtClean="0"/>
          </a:p>
          <a:p>
            <a:endParaRPr lang="nb-NO" sz="1500" dirty="0"/>
          </a:p>
          <a:p>
            <a:endParaRPr lang="nb-NO" sz="1500" dirty="0" smtClean="0"/>
          </a:p>
        </p:txBody>
      </p:sp>
    </p:spTree>
    <p:extLst>
      <p:ext uri="{BB962C8B-B14F-4D97-AF65-F5344CB8AC3E}">
        <p14:creationId xmlns:p14="http://schemas.microsoft.com/office/powerpoint/2010/main" val="282037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Overordnet oppsummering (forts.)</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8</a:t>
            </a:fld>
            <a:endParaRPr lang="en-AU" dirty="0"/>
          </a:p>
        </p:txBody>
      </p:sp>
      <p:sp>
        <p:nvSpPr>
          <p:cNvPr id="7" name="Plassholder for innhold 6"/>
          <p:cNvSpPr>
            <a:spLocks noGrp="1"/>
          </p:cNvSpPr>
          <p:nvPr>
            <p:ph sz="quarter" idx="11"/>
          </p:nvPr>
        </p:nvSpPr>
        <p:spPr/>
        <p:txBody>
          <a:bodyPr/>
          <a:lstStyle/>
          <a:p>
            <a:r>
              <a:rPr lang="nb-NO" sz="1450" dirty="0"/>
              <a:t>Andelen som faktisk bidrar frivillig – i </a:t>
            </a:r>
            <a:r>
              <a:rPr lang="nb-NO" sz="1450" dirty="0" smtClean="0"/>
              <a:t>stor eller liten grad </a:t>
            </a:r>
            <a:r>
              <a:rPr lang="nb-NO" sz="1450" dirty="0"/>
              <a:t>– er </a:t>
            </a:r>
            <a:r>
              <a:rPr lang="nb-NO" sz="1450" b="1" dirty="0"/>
              <a:t>høyere enn hva flertallet i befolkningen tror</a:t>
            </a:r>
            <a:r>
              <a:rPr lang="nb-NO" sz="1450" dirty="0"/>
              <a:t>; et flertall (57 %) tror andelen i den norske befolkningen som gjør frivillig arbeid er under 40%. Flertallet i befolkningen tror altså at færre bidrar enn hva som faktisk er tilfellet. </a:t>
            </a:r>
            <a:endParaRPr lang="nb-NO" sz="1450" dirty="0" smtClean="0"/>
          </a:p>
          <a:p>
            <a:endParaRPr lang="nb-NO" sz="1450" dirty="0"/>
          </a:p>
          <a:p>
            <a:r>
              <a:rPr lang="nb-NO" sz="1450" dirty="0" smtClean="0"/>
              <a:t>Det </a:t>
            </a:r>
            <a:r>
              <a:rPr lang="nb-NO" sz="1450" dirty="0"/>
              <a:t>å selv kunne påvirke hvor mye tid og energi man legger ned i frivillig arbeid er den viktigste ‘ytre betingelsen’ for frivillig arbeid. Dette gjelder på tvers </a:t>
            </a:r>
            <a:r>
              <a:rPr lang="nb-NO" sz="1450" dirty="0" smtClean="0"/>
              <a:t>av </a:t>
            </a:r>
            <a:r>
              <a:rPr lang="nb-NO" sz="1450" dirty="0"/>
              <a:t>ulike </a:t>
            </a:r>
            <a:r>
              <a:rPr lang="nb-NO" sz="1450" dirty="0" smtClean="0"/>
              <a:t>organisasjons-typer. </a:t>
            </a:r>
            <a:r>
              <a:rPr lang="nb-NO" sz="1450" dirty="0"/>
              <a:t>I tillegg er det demokratiske aspektet ved frivillighet viktig: Mulighet til å påvirke </a:t>
            </a:r>
            <a:r>
              <a:rPr lang="nb-NO" sz="1450" dirty="0" smtClean="0"/>
              <a:t>organisasjonen/aktiviteten fremheves som viktig av mange. </a:t>
            </a:r>
            <a:r>
              <a:rPr lang="nb-NO" sz="1450" dirty="0"/>
              <a:t>Dessuten er det viktig </a:t>
            </a:r>
            <a:r>
              <a:rPr lang="nb-NO" sz="1450" dirty="0" smtClean="0"/>
              <a:t>at </a:t>
            </a:r>
            <a:r>
              <a:rPr lang="nb-NO" sz="1450" dirty="0"/>
              <a:t>man får benyttet sine ferdigheter</a:t>
            </a:r>
            <a:r>
              <a:rPr lang="nb-NO" sz="1450" dirty="0" smtClean="0"/>
              <a:t>/ kompetanse</a:t>
            </a:r>
            <a:r>
              <a:rPr lang="nb-NO" sz="1450" dirty="0"/>
              <a:t>. Dette er alle viktige betingelser frivillige organisasjoner bør </a:t>
            </a:r>
            <a:r>
              <a:rPr lang="nb-NO" sz="1450" dirty="0" smtClean="0"/>
              <a:t>vektlegge</a:t>
            </a:r>
            <a:r>
              <a:rPr lang="nb-NO" sz="1450" dirty="0"/>
              <a:t> </a:t>
            </a:r>
            <a:r>
              <a:rPr lang="nb-NO" sz="1450" dirty="0" smtClean="0"/>
              <a:t>i arbeidet med å legge til rette for sine frivillige.</a:t>
            </a:r>
          </a:p>
        </p:txBody>
      </p:sp>
    </p:spTree>
    <p:extLst>
      <p:ext uri="{BB962C8B-B14F-4D97-AF65-F5344CB8AC3E}">
        <p14:creationId xmlns:p14="http://schemas.microsoft.com/office/powerpoint/2010/main" val="2880041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Overordnet oppsummering (forts.)</a:t>
            </a: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9</a:t>
            </a:fld>
            <a:endParaRPr lang="en-AU" dirty="0"/>
          </a:p>
        </p:txBody>
      </p:sp>
      <p:sp>
        <p:nvSpPr>
          <p:cNvPr id="7" name="Plassholder for innhold 6"/>
          <p:cNvSpPr>
            <a:spLocks noGrp="1"/>
          </p:cNvSpPr>
          <p:nvPr>
            <p:ph sz="quarter" idx="11"/>
          </p:nvPr>
        </p:nvSpPr>
        <p:spPr>
          <a:xfrm>
            <a:off x="285750" y="766375"/>
            <a:ext cx="8569325" cy="4799049"/>
          </a:xfrm>
        </p:spPr>
        <p:txBody>
          <a:bodyPr/>
          <a:lstStyle/>
          <a:p>
            <a:r>
              <a:rPr lang="nb-NO" sz="1400" dirty="0" smtClean="0"/>
              <a:t>Også blant den tredjedelen av befolkningen som ikke har gjort frivillig arbeid i løpet av det siste året er muligheten til selv å påvirke hvor mye tid og energi man legger ned den viktigste betingelsen for at de skal kunne begynne med frivillig arbeid. En annen viktig betingelse for denne gruppen er det å ha klare oppgaver og at aktiviteten er godt organisert. Dette kan tyde på at det for de som ikke er så vant til å jobbe frivillig er viktig å ha konkrete oppgaver man trives og vokse med. </a:t>
            </a:r>
          </a:p>
          <a:p>
            <a:endParaRPr lang="nb-NO" sz="1400" dirty="0"/>
          </a:p>
          <a:p>
            <a:r>
              <a:rPr lang="nb-NO" sz="1400" dirty="0" smtClean="0"/>
              <a:t>Potensialet til å rekruttere blant de som ikke har gjort en frivillig innsats de siste 12 månedene synes absolutt å være til stede: I overkant av hver fjerde som ikke har gjort frivillig arbeid svarer bekreftende på at de ville latt seg rekruttere, og hele 2 av 3 er ikke kategorisk avvisende (svarer vet ikke). Dette indikerer at det, hvis man legger til rette for det og spiller på de rette motivasjonsfaktorene, er et uforløst potensial blant de som ikke bidrar frivillig i dag. </a:t>
            </a:r>
          </a:p>
          <a:p>
            <a:endParaRPr lang="nb-NO" sz="1400" dirty="0"/>
          </a:p>
          <a:p>
            <a:r>
              <a:rPr lang="nb-NO" sz="1400" dirty="0" smtClean="0"/>
              <a:t>Den viktigste motivasjonsfaktoren for å stille opp som frivillig blant de som ikke er frivillige i dag, er muligheten til å være til nytte og bidra i samfunnet. Engasjement for saken er også viktig. Blant de som allerede bidrar med frivillig arbeid er det ikke uventet ulike </a:t>
            </a:r>
            <a:r>
              <a:rPr lang="nb-NO" sz="1400" dirty="0"/>
              <a:t>motivasjonsfaktorer for ulike typer </a:t>
            </a:r>
            <a:r>
              <a:rPr lang="nb-NO" sz="1400" dirty="0" smtClean="0"/>
              <a:t>frivillig arbeid. </a:t>
            </a:r>
            <a:r>
              <a:rPr lang="nb-NO" sz="1400" dirty="0"/>
              <a:t>Likevel ser man tydelige mønster på tvers av organisasjoner. For mange handler det om å føle at man er til nytte og bidrar med noe</a:t>
            </a:r>
            <a:r>
              <a:rPr lang="nb-NO" sz="1400" dirty="0" smtClean="0"/>
              <a:t>. Dessuten ser mange frivillig arbeid som en god anledning til å bli kjent med lokalmiljøet. Med unntak for politiske og religiøse organisasjoner, fremstår ikke engasjement </a:t>
            </a:r>
            <a:r>
              <a:rPr lang="nb-NO" sz="1400" dirty="0"/>
              <a:t>for en sak </a:t>
            </a:r>
            <a:r>
              <a:rPr lang="nb-NO" sz="1400" dirty="0" smtClean="0"/>
              <a:t>like viktig blant de som bidrar frivillig i dag som for de som ikke bidrar frivillig. </a:t>
            </a:r>
            <a:endParaRPr lang="nb-NO" sz="1400" dirty="0"/>
          </a:p>
          <a:p>
            <a:endParaRPr lang="nb-NO" sz="1400" dirty="0" smtClean="0"/>
          </a:p>
          <a:p>
            <a:endParaRPr lang="nb-NO" sz="1400" dirty="0"/>
          </a:p>
          <a:p>
            <a:endParaRPr lang="nb-NO" sz="1400" dirty="0" smtClean="0"/>
          </a:p>
          <a:p>
            <a:endParaRPr lang="nb-NO" sz="1400" dirty="0" smtClean="0"/>
          </a:p>
        </p:txBody>
      </p:sp>
    </p:spTree>
    <p:extLst>
      <p:ext uri="{BB962C8B-B14F-4D97-AF65-F5344CB8AC3E}">
        <p14:creationId xmlns:p14="http://schemas.microsoft.com/office/powerpoint/2010/main" val="7072050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Lst>
</file>

<file path=ppt/tags/tag10.xml><?xml version="1.0" encoding="utf-8"?>
<p:tagLst xmlns:a="http://schemas.openxmlformats.org/drawingml/2006/main" xmlns:r="http://schemas.openxmlformats.org/officeDocument/2006/relationships" xmlns:p="http://schemas.openxmlformats.org/presentationml/2006/main">
  <p:tag name="SHP" val="DOCUMENTDATA"/>
</p:tagLst>
</file>

<file path=ppt/tags/tag11.xml><?xml version="1.0" encoding="utf-8"?>
<p:tagLst xmlns:a="http://schemas.openxmlformats.org/drawingml/2006/main" xmlns:r="http://schemas.openxmlformats.org/officeDocument/2006/relationships" xmlns:p="http://schemas.openxmlformats.org/presentationml/2006/main">
  <p:tag name="SHP" val="DOCUMENTDATA"/>
</p:tagLst>
</file>

<file path=ppt/tags/tag12.xml><?xml version="1.0" encoding="utf-8"?>
<p:tagLst xmlns:a="http://schemas.openxmlformats.org/drawingml/2006/main" xmlns:r="http://schemas.openxmlformats.org/officeDocument/2006/relationships" xmlns:p="http://schemas.openxmlformats.org/presentationml/2006/main">
  <p:tag name="FOOTER" val="LINE"/>
</p:tagLst>
</file>

<file path=ppt/tags/tag13.xml><?xml version="1.0" encoding="utf-8"?>
<p:tagLst xmlns:a="http://schemas.openxmlformats.org/drawingml/2006/main" xmlns:r="http://schemas.openxmlformats.org/officeDocument/2006/relationships" xmlns:p="http://schemas.openxmlformats.org/presentationml/2006/main">
  <p:tag name="SHP" val="LOGO"/>
</p:tagLst>
</file>

<file path=ppt/tags/tag14.xml><?xml version="1.0" encoding="utf-8"?>
<p:tagLst xmlns:a="http://schemas.openxmlformats.org/drawingml/2006/main" xmlns:r="http://schemas.openxmlformats.org/officeDocument/2006/relationships" xmlns:p="http://schemas.openxmlformats.org/presentationml/2006/main">
  <p:tag name="SHP" val="DOCUMENTDATA"/>
</p:tagLst>
</file>

<file path=ppt/tags/tag15.xml><?xml version="1.0" encoding="utf-8"?>
<p:tagLst xmlns:a="http://schemas.openxmlformats.org/drawingml/2006/main" xmlns:r="http://schemas.openxmlformats.org/officeDocument/2006/relationships" xmlns:p="http://schemas.openxmlformats.org/presentationml/2006/main">
  <p:tag name="SHP" val="DOCUMENTDATA"/>
</p:tagLst>
</file>

<file path=ppt/tags/tag16.xml><?xml version="1.0" encoding="utf-8"?>
<p:tagLst xmlns:a="http://schemas.openxmlformats.org/drawingml/2006/main" xmlns:r="http://schemas.openxmlformats.org/officeDocument/2006/relationships" xmlns:p="http://schemas.openxmlformats.org/presentationml/2006/main">
  <p:tag name="SHP" val="DOCUMENTDATA"/>
</p:tagLst>
</file>

<file path=ppt/tags/tag17.xml><?xml version="1.0" encoding="utf-8"?>
<p:tagLst xmlns:a="http://schemas.openxmlformats.org/drawingml/2006/main" xmlns:r="http://schemas.openxmlformats.org/officeDocument/2006/relationships" xmlns:p="http://schemas.openxmlformats.org/presentationml/2006/main">
  <p:tag name="SHP" val="GREYBOX"/>
</p:tagLst>
</file>

<file path=ppt/tags/tag18.xml><?xml version="1.0" encoding="utf-8"?>
<p:tagLst xmlns:a="http://schemas.openxmlformats.org/drawingml/2006/main" xmlns:r="http://schemas.openxmlformats.org/officeDocument/2006/relationships" xmlns:p="http://schemas.openxmlformats.org/presentationml/2006/main">
  <p:tag name="FOOTER" val="LINE"/>
</p:tagLst>
</file>

<file path=ppt/tags/tag19.xml><?xml version="1.0" encoding="utf-8"?>
<p:tagLst xmlns:a="http://schemas.openxmlformats.org/drawingml/2006/main" xmlns:r="http://schemas.openxmlformats.org/officeDocument/2006/relationships" xmlns:p="http://schemas.openxmlformats.org/presentationml/2006/main">
  <p:tag name="SHP" val="LOGO"/>
</p:tagLst>
</file>

<file path=ppt/tags/tag2.xml><?xml version="1.0" encoding="utf-8"?>
<p:tagLst xmlns:a="http://schemas.openxmlformats.org/drawingml/2006/main" xmlns:r="http://schemas.openxmlformats.org/officeDocument/2006/relationships" xmlns:p="http://schemas.openxmlformats.org/presentationml/2006/main">
  <p:tag name="FOOTER" val="LINE"/>
</p:tagLst>
</file>

<file path=ppt/tags/tag20.xml><?xml version="1.0" encoding="utf-8"?>
<p:tagLst xmlns:a="http://schemas.openxmlformats.org/drawingml/2006/main" xmlns:r="http://schemas.openxmlformats.org/officeDocument/2006/relationships" xmlns:p="http://schemas.openxmlformats.org/presentationml/2006/main">
  <p:tag name="SHP" val="DOCUMENTDATA"/>
</p:tagLst>
</file>

<file path=ppt/tags/tag21.xml><?xml version="1.0" encoding="utf-8"?>
<p:tagLst xmlns:a="http://schemas.openxmlformats.org/drawingml/2006/main" xmlns:r="http://schemas.openxmlformats.org/officeDocument/2006/relationships" xmlns:p="http://schemas.openxmlformats.org/presentationml/2006/main">
  <p:tag name="SHP" val="DOCUMENTDATA"/>
</p:tagLst>
</file>

<file path=ppt/tags/tag22.xml><?xml version="1.0" encoding="utf-8"?>
<p:tagLst xmlns:a="http://schemas.openxmlformats.org/drawingml/2006/main" xmlns:r="http://schemas.openxmlformats.org/officeDocument/2006/relationships" xmlns:p="http://schemas.openxmlformats.org/presentationml/2006/main">
  <p:tag name="SHP" val="DOCUMENTDATA"/>
</p:tagLst>
</file>

<file path=ppt/tags/tag23.xml><?xml version="1.0" encoding="utf-8"?>
<p:tagLst xmlns:a="http://schemas.openxmlformats.org/drawingml/2006/main" xmlns:r="http://schemas.openxmlformats.org/officeDocument/2006/relationships" xmlns:p="http://schemas.openxmlformats.org/presentationml/2006/main">
  <p:tag name="FOOTER" val="LINE"/>
</p:tagLst>
</file>

<file path=ppt/tags/tag24.xml><?xml version="1.0" encoding="utf-8"?>
<p:tagLst xmlns:a="http://schemas.openxmlformats.org/drawingml/2006/main" xmlns:r="http://schemas.openxmlformats.org/officeDocument/2006/relationships" xmlns:p="http://schemas.openxmlformats.org/presentationml/2006/main">
  <p:tag name="SHP" val="LOGO"/>
</p:tagLst>
</file>

<file path=ppt/tags/tag25.xml><?xml version="1.0" encoding="utf-8"?>
<p:tagLst xmlns:a="http://schemas.openxmlformats.org/drawingml/2006/main" xmlns:r="http://schemas.openxmlformats.org/officeDocument/2006/relationships" xmlns:p="http://schemas.openxmlformats.org/presentationml/2006/main">
  <p:tag name="SHP" val="DOCUMENTDATA"/>
</p:tagLst>
</file>

<file path=ppt/tags/tag26.xml><?xml version="1.0" encoding="utf-8"?>
<p:tagLst xmlns:a="http://schemas.openxmlformats.org/drawingml/2006/main" xmlns:r="http://schemas.openxmlformats.org/officeDocument/2006/relationships" xmlns:p="http://schemas.openxmlformats.org/presentationml/2006/main">
  <p:tag name="SHP" val="DOCUMENTDATA"/>
</p:tagLst>
</file>

<file path=ppt/tags/tag27.xml><?xml version="1.0" encoding="utf-8"?>
<p:tagLst xmlns:a="http://schemas.openxmlformats.org/drawingml/2006/main" xmlns:r="http://schemas.openxmlformats.org/officeDocument/2006/relationships" xmlns:p="http://schemas.openxmlformats.org/presentationml/2006/main">
  <p:tag name="SHP" val="DOCUMENTDATA"/>
</p:tagLst>
</file>

<file path=ppt/tags/tag28.xml><?xml version="1.0" encoding="utf-8"?>
<p:tagLst xmlns:a="http://schemas.openxmlformats.org/drawingml/2006/main" xmlns:r="http://schemas.openxmlformats.org/officeDocument/2006/relationships" xmlns:p="http://schemas.openxmlformats.org/presentationml/2006/main">
  <p:tag name="SHP" val="LOGO"/>
</p:tagLst>
</file>

<file path=ppt/tags/tag29.xml><?xml version="1.0" encoding="utf-8"?>
<p:tagLst xmlns:a="http://schemas.openxmlformats.org/drawingml/2006/main" xmlns:r="http://schemas.openxmlformats.org/officeDocument/2006/relationships" xmlns:p="http://schemas.openxmlformats.org/presentationml/2006/main">
  <p:tag name="SHP" val="DOCUMENTDATA"/>
</p:tagLst>
</file>

<file path=ppt/tags/tag3.xml><?xml version="1.0" encoding="utf-8"?>
<p:tagLst xmlns:a="http://schemas.openxmlformats.org/drawingml/2006/main" xmlns:r="http://schemas.openxmlformats.org/officeDocument/2006/relationships" xmlns:p="http://schemas.openxmlformats.org/presentationml/2006/main">
  <p:tag name="SHP" val="LOGO"/>
</p:tagLst>
</file>

<file path=ppt/tags/tag30.xml><?xml version="1.0" encoding="utf-8"?>
<p:tagLst xmlns:a="http://schemas.openxmlformats.org/drawingml/2006/main" xmlns:r="http://schemas.openxmlformats.org/officeDocument/2006/relationships" xmlns:p="http://schemas.openxmlformats.org/presentationml/2006/main">
  <p:tag name="SHP" val="DOCUMENTDATA"/>
</p:tagLst>
</file>

<file path=ppt/tags/tag31.xml><?xml version="1.0" encoding="utf-8"?>
<p:tagLst xmlns:a="http://schemas.openxmlformats.org/drawingml/2006/main" xmlns:r="http://schemas.openxmlformats.org/officeDocument/2006/relationships" xmlns:p="http://schemas.openxmlformats.org/presentationml/2006/main">
  <p:tag name="SHP" val="DOCUMENTDATA"/>
</p:tagLst>
</file>

<file path=ppt/tags/tag32.xml><?xml version="1.0" encoding="utf-8"?>
<p:tagLst xmlns:a="http://schemas.openxmlformats.org/drawingml/2006/main" xmlns:r="http://schemas.openxmlformats.org/officeDocument/2006/relationships" xmlns:p="http://schemas.openxmlformats.org/presentationml/2006/main">
  <p:tag name="SHP" val="LOGO"/>
</p:tagLst>
</file>

<file path=ppt/tags/tag33.xml><?xml version="1.0" encoding="utf-8"?>
<p:tagLst xmlns:a="http://schemas.openxmlformats.org/drawingml/2006/main" xmlns:r="http://schemas.openxmlformats.org/officeDocument/2006/relationships" xmlns:p="http://schemas.openxmlformats.org/presentationml/2006/main">
  <p:tag name="SHP" val="DOCUMENTDATA"/>
</p:tagLst>
</file>

<file path=ppt/tags/tag34.xml><?xml version="1.0" encoding="utf-8"?>
<p:tagLst xmlns:a="http://schemas.openxmlformats.org/drawingml/2006/main" xmlns:r="http://schemas.openxmlformats.org/officeDocument/2006/relationships" xmlns:p="http://schemas.openxmlformats.org/presentationml/2006/main">
  <p:tag name="SHP" val="DOCUMENTDATA"/>
</p:tagLst>
</file>

<file path=ppt/tags/tag35.xml><?xml version="1.0" encoding="utf-8"?>
<p:tagLst xmlns:a="http://schemas.openxmlformats.org/drawingml/2006/main" xmlns:r="http://schemas.openxmlformats.org/officeDocument/2006/relationships" xmlns:p="http://schemas.openxmlformats.org/presentationml/2006/main">
  <p:tag name="SHP" val="DOCUMENTDATA"/>
</p:tagLst>
</file>

<file path=ppt/tags/tag36.xml><?xml version="1.0" encoding="utf-8"?>
<p:tagLst xmlns:a="http://schemas.openxmlformats.org/drawingml/2006/main" xmlns:r="http://schemas.openxmlformats.org/officeDocument/2006/relationships" xmlns:p="http://schemas.openxmlformats.org/presentationml/2006/main">
  <p:tag name="SLIDE" val="COVER"/>
</p:tagLst>
</file>

<file path=ppt/tags/tag37.xml><?xml version="1.0" encoding="utf-8"?>
<p:tagLst xmlns:a="http://schemas.openxmlformats.org/drawingml/2006/main" xmlns:r="http://schemas.openxmlformats.org/officeDocument/2006/relationships" xmlns:p="http://schemas.openxmlformats.org/presentationml/2006/main">
  <p:tag name="SLIDE" val="INDEX"/>
  <p:tag name="INDEX" val="2"/>
  <p:tag name="PAGENUMBERS" val="True"/>
</p:tagLst>
</file>

<file path=ppt/tags/tag38.xml><?xml version="1.0" encoding="utf-8"?>
<p:tagLst xmlns:a="http://schemas.openxmlformats.org/drawingml/2006/main" xmlns:r="http://schemas.openxmlformats.org/officeDocument/2006/relationships" xmlns:p="http://schemas.openxmlformats.org/presentationml/2006/main">
  <p:tag name="SHP" val="TABLE"/>
</p:tagLst>
</file>

<file path=ppt/tags/tag39.xml><?xml version="1.0" encoding="utf-8"?>
<p:tagLst xmlns:a="http://schemas.openxmlformats.org/drawingml/2006/main" xmlns:r="http://schemas.openxmlformats.org/officeDocument/2006/relationships" xmlns:p="http://schemas.openxmlformats.org/presentationml/2006/main">
  <p:tag name="SHP" val="TABLE"/>
</p:tagLst>
</file>

<file path=ppt/tags/tag4.xml><?xml version="1.0" encoding="utf-8"?>
<p:tagLst xmlns:a="http://schemas.openxmlformats.org/drawingml/2006/main" xmlns:r="http://schemas.openxmlformats.org/officeDocument/2006/relationships" xmlns:p="http://schemas.openxmlformats.org/presentationml/2006/main">
  <p:tag name="SHP" val="DOCUMENTDATA"/>
</p:tagLst>
</file>

<file path=ppt/tags/tag40.xml><?xml version="1.0" encoding="utf-8"?>
<p:tagLst xmlns:a="http://schemas.openxmlformats.org/drawingml/2006/main" xmlns:r="http://schemas.openxmlformats.org/officeDocument/2006/relationships" xmlns:p="http://schemas.openxmlformats.org/presentationml/2006/main">
  <p:tag name="SLIDE" val="CUSTOMSLIDE"/>
</p:tagLst>
</file>

<file path=ppt/tags/tag41.xml><?xml version="1.0" encoding="utf-8"?>
<p:tagLst xmlns:a="http://schemas.openxmlformats.org/drawingml/2006/main" xmlns:r="http://schemas.openxmlformats.org/officeDocument/2006/relationships" xmlns:p="http://schemas.openxmlformats.org/presentationml/2006/main">
  <p:tag name="WIDTH" val="39.80055"/>
  <p:tag name="HEIGHT" val="19.84252"/>
  <p:tag name="TOP" val="497.94"/>
  <p:tag name="LEFT" val="657.4493"/>
</p:tagLst>
</file>

<file path=ppt/tags/tag42.xml><?xml version="1.0" encoding="utf-8"?>
<p:tagLst xmlns:a="http://schemas.openxmlformats.org/drawingml/2006/main" xmlns:r="http://schemas.openxmlformats.org/officeDocument/2006/relationships" xmlns:p="http://schemas.openxmlformats.org/presentationml/2006/main">
  <p:tag name="WIDTH" val="209.7638"/>
  <p:tag name="HEIGHT" val="149.9628"/>
  <p:tag name="TOP" val="349.0431"/>
  <p:tag name="LEFT" val="254.9931"/>
</p:tagLst>
</file>

<file path=ppt/tags/tag43.xml><?xml version="1.0" encoding="utf-8"?>
<p:tagLst xmlns:a="http://schemas.openxmlformats.org/drawingml/2006/main" xmlns:r="http://schemas.openxmlformats.org/officeDocument/2006/relationships" xmlns:p="http://schemas.openxmlformats.org/presentationml/2006/main">
  <p:tag name="WIDTH" val="209.7638"/>
  <p:tag name="HEIGHT" val="148.2882"/>
  <p:tag name="TOP" val="350.6083"/>
  <p:tag name="LEFT" val="22.5"/>
</p:tagLst>
</file>

<file path=ppt/tags/tag44.xml><?xml version="1.0" encoding="utf-8"?>
<p:tagLst xmlns:a="http://schemas.openxmlformats.org/drawingml/2006/main" xmlns:r="http://schemas.openxmlformats.org/officeDocument/2006/relationships" xmlns:p="http://schemas.openxmlformats.org/presentationml/2006/main">
  <p:tag name="WIDTH" val="209.7638"/>
  <p:tag name="HEIGHT" val="149.9628"/>
  <p:tag name="TOP" val="349.0431"/>
  <p:tag name="LEFT" val="254.9931"/>
</p:tagLst>
</file>

<file path=ppt/tags/tag45.xml><?xml version="1.0" encoding="utf-8"?>
<p:tagLst xmlns:a="http://schemas.openxmlformats.org/drawingml/2006/main" xmlns:r="http://schemas.openxmlformats.org/officeDocument/2006/relationships" xmlns:p="http://schemas.openxmlformats.org/presentationml/2006/main">
  <p:tag name="WIDTH" val="209.7638"/>
  <p:tag name="HEIGHT" val="149.9628"/>
  <p:tag name="TOP" val="349.0431"/>
  <p:tag name="LEFT" val="254.9931"/>
</p:tagLst>
</file>

<file path=ppt/tags/tag5.xml><?xml version="1.0" encoding="utf-8"?>
<p:tagLst xmlns:a="http://schemas.openxmlformats.org/drawingml/2006/main" xmlns:r="http://schemas.openxmlformats.org/officeDocument/2006/relationships" xmlns:p="http://schemas.openxmlformats.org/presentationml/2006/main">
  <p:tag name="SHP" val="DOCUMENTDATA"/>
</p:tagLst>
</file>

<file path=ppt/tags/tag6.xml><?xml version="1.0" encoding="utf-8"?>
<p:tagLst xmlns:a="http://schemas.openxmlformats.org/drawingml/2006/main" xmlns:r="http://schemas.openxmlformats.org/officeDocument/2006/relationships" xmlns:p="http://schemas.openxmlformats.org/presentationml/2006/main">
  <p:tag name="SHP" val="DOCUMENTDATA"/>
</p:tagLst>
</file>

<file path=ppt/tags/tag7.xml><?xml version="1.0" encoding="utf-8"?>
<p:tagLst xmlns:a="http://schemas.openxmlformats.org/drawingml/2006/main" xmlns:r="http://schemas.openxmlformats.org/officeDocument/2006/relationships" xmlns:p="http://schemas.openxmlformats.org/presentationml/2006/main">
  <p:tag name="FOOTER" val="LINE"/>
</p:tagLst>
</file>

<file path=ppt/tags/tag8.xml><?xml version="1.0" encoding="utf-8"?>
<p:tagLst xmlns:a="http://schemas.openxmlformats.org/drawingml/2006/main" xmlns:r="http://schemas.openxmlformats.org/officeDocument/2006/relationships" xmlns:p="http://schemas.openxmlformats.org/presentationml/2006/main">
  <p:tag name="SHP" val="LOGO"/>
</p:tagLst>
</file>

<file path=ppt/tags/tag9.xml><?xml version="1.0" encoding="utf-8"?>
<p:tagLst xmlns:a="http://schemas.openxmlformats.org/drawingml/2006/main" xmlns:r="http://schemas.openxmlformats.org/officeDocument/2006/relationships" xmlns:p="http://schemas.openxmlformats.org/presentationml/2006/main">
  <p:tag name="SHP" val="DOCUMENTDATA"/>
</p:tagLst>
</file>

<file path=ppt/theme/theme1.xml><?xml version="1.0" encoding="utf-8"?>
<a:theme xmlns:a="http://schemas.openxmlformats.org/drawingml/2006/main" name="Title">
  <a:themeElements>
    <a:clrScheme name="TNS Global">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2.xml><?xml version="1.0" encoding="utf-8"?>
<a:theme xmlns:a="http://schemas.openxmlformats.org/drawingml/2006/main" name="Chapter">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3.xml><?xml version="1.0" encoding="utf-8"?>
<a:theme xmlns:a="http://schemas.openxmlformats.org/drawingml/2006/main" name="Standard">
  <a:themeElements>
    <a:clrScheme name="TNS Global">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4.xml><?xml version="1.0" encoding="utf-8"?>
<a:theme xmlns:a="http://schemas.openxmlformats.org/drawingml/2006/main" name="Standard with Grey Box">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5.xml><?xml version="1.0" encoding="utf-8"?>
<a:theme xmlns:a="http://schemas.openxmlformats.org/drawingml/2006/main" name="Standard with Narrow Grey Box">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6.xml><?xml version="1.0" encoding="utf-8"?>
<a:theme xmlns:a="http://schemas.openxmlformats.org/drawingml/2006/main" name="Grid Layout">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7.xml><?xml version="1.0" encoding="utf-8"?>
<a:theme xmlns:a="http://schemas.openxmlformats.org/drawingml/2006/main" name="Blank">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Verdana" pitchFamily="34" charset="0"/>
            <a:ea typeface="Verdana" pitchFamily="34" charset="0"/>
            <a:cs typeface="Verdana" pitchFamily="34" charset="0"/>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4x3screen</Template>
  <TotalTime>0</TotalTime>
  <Words>3344</Words>
  <Application>Microsoft Office PowerPoint</Application>
  <PresentationFormat>Skjermfremvisning (4:3)</PresentationFormat>
  <Paragraphs>450</Paragraphs>
  <Slides>41</Slides>
  <Notes>0</Notes>
  <HiddenSlides>0</HiddenSlides>
  <MMClips>0</MMClips>
  <ScaleCrop>false</ScaleCrop>
  <HeadingPairs>
    <vt:vector size="6" baseType="variant">
      <vt:variant>
        <vt:lpstr>Tema</vt:lpstr>
      </vt:variant>
      <vt:variant>
        <vt:i4>7</vt:i4>
      </vt:variant>
      <vt:variant>
        <vt:lpstr>Innebygde OLE-servere</vt:lpstr>
      </vt:variant>
      <vt:variant>
        <vt:i4>2</vt:i4>
      </vt:variant>
      <vt:variant>
        <vt:lpstr>Lysbildetitler</vt:lpstr>
      </vt:variant>
      <vt:variant>
        <vt:i4>41</vt:i4>
      </vt:variant>
    </vt:vector>
  </HeadingPairs>
  <TitlesOfParts>
    <vt:vector size="50" baseType="lpstr">
      <vt:lpstr>Title</vt:lpstr>
      <vt:lpstr>Chapter</vt:lpstr>
      <vt:lpstr>Standard</vt:lpstr>
      <vt:lpstr>Standard with Grey Box</vt:lpstr>
      <vt:lpstr>Standard with Narrow Grey Box</vt:lpstr>
      <vt:lpstr>Grid Layout</vt:lpstr>
      <vt:lpstr>Blank</vt:lpstr>
      <vt:lpstr>Regneark</vt:lpstr>
      <vt:lpstr>Microsoft Excel Worksheet</vt:lpstr>
      <vt:lpstr>Frivillighetsbarometeret 2014  Frivillighet Norge </vt:lpstr>
      <vt:lpstr>Innhold</vt:lpstr>
      <vt:lpstr>Om Frivillighetsbarometeret</vt:lpstr>
      <vt:lpstr>Et frivillighetsbarometer for å kartlegge atferd, holdninger og interesser i frivillighets-Norge</vt:lpstr>
      <vt:lpstr>Undersøkelsens design</vt:lpstr>
      <vt:lpstr>Overordnet oppsummering</vt:lpstr>
      <vt:lpstr>Overordnet oppsummering</vt:lpstr>
      <vt:lpstr>Overordnet oppsummering (forts.)</vt:lpstr>
      <vt:lpstr>Overordnet oppsummering (forts.)</vt:lpstr>
      <vt:lpstr>Hvem investerer tid i frivillig arbeid?</vt:lpstr>
      <vt:lpstr>Frivillig arbeid</vt:lpstr>
      <vt:lpstr>Frivillig arbeid: kjønn og alder</vt:lpstr>
      <vt:lpstr>Hvem investerer mest og minst tid på frivillig arbeid?</vt:lpstr>
      <vt:lpstr>Hvor mange tror man har gjort frivillig arbeid?</vt:lpstr>
      <vt:lpstr>Hvem investerer tid i frivillig arbeid?</vt:lpstr>
      <vt:lpstr>Hvilke organisasjoner gjør man frivillig arbeid for?</vt:lpstr>
      <vt:lpstr>Hvilke type organisasjoner gjør man frivillig arbeid i?</vt:lpstr>
      <vt:lpstr>Organisasjoner: Kjønn og alder</vt:lpstr>
      <vt:lpstr>Hva motiverer til frivillig arbeid i organisasjoner</vt:lpstr>
      <vt:lpstr>Om motivasjon og betingelser for frivillig arbeid</vt:lpstr>
      <vt:lpstr>Medlemskap i organisasjoner</vt:lpstr>
      <vt:lpstr>Om frivillig arbeid i de ulike organisasjonstypene: hvem er med, og hvorfor er de med?</vt:lpstr>
      <vt:lpstr>Yrkes-, bransje- og fagforeninger  (f.eks. elev- og student- organisasjoner)</vt:lpstr>
      <vt:lpstr>Kulturorganisasjoner </vt:lpstr>
      <vt:lpstr>Idrettsorganisasjoner</vt:lpstr>
      <vt:lpstr>Rekreasjon- og sosiale foreninger</vt:lpstr>
      <vt:lpstr>Utdanning og forskning</vt:lpstr>
      <vt:lpstr>Helse og sosiale tjenester</vt:lpstr>
      <vt:lpstr>Lokalmiljø og bosted (f.eks. grendelag, velforeninger og forsamlingshus)</vt:lpstr>
      <vt:lpstr>Politikk- og interesseorganisasjoner</vt:lpstr>
      <vt:lpstr>Internasjonale organisasjoner (f.eks. bistands-  eller vennskapsforeninger)</vt:lpstr>
      <vt:lpstr>Religiøse organisasjoner</vt:lpstr>
      <vt:lpstr>Potensialet blant de som ikke gjør frivillig arbeid i dag</vt:lpstr>
      <vt:lpstr>Potensialet blant de som ikke gjør frivillig arbeid i dag</vt:lpstr>
      <vt:lpstr>Motivasjonsfaktorer og betingelser som skal til for de som ikke gjør frivillig arbeid i dag</vt:lpstr>
      <vt:lpstr>Årsaker til at man har sluttet </vt:lpstr>
      <vt:lpstr>Temabolk 2014: Om kommunenes tilrettelegging for frivillig arbeid</vt:lpstr>
      <vt:lpstr>Flytting</vt:lpstr>
      <vt:lpstr>Tilbud i kommunen</vt:lpstr>
      <vt:lpstr>Påvirkning av kommuners rammevilkår</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Frivillighetsbarometeret 2014_Frivillighet Norge_</dc:title>
  <dc:creator>Kvaløy, Berit (TSOSO)</dc:creator>
  <cp:lastModifiedBy>Morten Skjæveland</cp:lastModifiedBy>
  <cp:revision>135</cp:revision>
  <dcterms:created xsi:type="dcterms:W3CDTF">2014-10-27T10:23:03Z</dcterms:created>
  <dcterms:modified xsi:type="dcterms:W3CDTF">2015-01-16T14:54:08Z</dcterms:modified>
</cp:coreProperties>
</file>